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39" d="100"/>
          <a:sy n="39" d="100"/>
        </p:scale>
        <p:origin x="60"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045CD7F-2002-45A0-9B5A-C257F0A96146}" type="datetimeFigureOut">
              <a:rPr lang="nl-NL" smtClean="0"/>
              <a:t>2-4-2020</a:t>
            </a:fld>
            <a:endParaRPr lang="nl-NL"/>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nl-NL"/>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FB9CE29-A6B1-4BE8-9195-8CB5D365B89A}" type="slidenum">
              <a:rPr lang="nl-NL" smtClean="0"/>
              <a:t>‹nr.›</a:t>
            </a:fld>
            <a:endParaRPr lang="nl-NL"/>
          </a:p>
        </p:txBody>
      </p:sp>
    </p:spTree>
    <p:extLst>
      <p:ext uri="{BB962C8B-B14F-4D97-AF65-F5344CB8AC3E}">
        <p14:creationId xmlns:p14="http://schemas.microsoft.com/office/powerpoint/2010/main" val="897121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045CD7F-2002-45A0-9B5A-C257F0A96146}" type="datetimeFigureOut">
              <a:rPr lang="nl-NL" smtClean="0"/>
              <a:t>2-4-2020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FB9CE29-A6B1-4BE8-9195-8CB5D365B89A}" type="slidenum">
              <a:rPr lang="nl-NL" smtClean="0"/>
              <a:t>‹nr.›</a:t>
            </a:fld>
            <a:endParaRPr lang="nl-NL"/>
          </a:p>
        </p:txBody>
      </p:sp>
    </p:spTree>
    <p:extLst>
      <p:ext uri="{BB962C8B-B14F-4D97-AF65-F5344CB8AC3E}">
        <p14:creationId xmlns:p14="http://schemas.microsoft.com/office/powerpoint/2010/main" val="98675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045CD7F-2002-45A0-9B5A-C257F0A96146}" type="datetimeFigureOut">
              <a:rPr lang="nl-NL" smtClean="0"/>
              <a:t>2-4-2020</a:t>
            </a:fld>
            <a:endParaRPr lang="nl-NL"/>
          </a:p>
        </p:txBody>
      </p:sp>
      <p:sp>
        <p:nvSpPr>
          <p:cNvPr id="5" name="Footer Placeholder 4"/>
          <p:cNvSpPr>
            <a:spLocks noGrp="1"/>
          </p:cNvSpPr>
          <p:nvPr>
            <p:ph type="ftr" sz="quarter" idx="11"/>
          </p:nvPr>
        </p:nvSpPr>
        <p:spPr>
          <a:xfrm>
            <a:off x="774923" y="5951811"/>
            <a:ext cx="7896279" cy="365125"/>
          </a:xfrm>
        </p:spPr>
        <p:txBody>
          <a:bodyPr/>
          <a:lstStyle/>
          <a:p>
            <a:endParaRPr lang="nl-NL"/>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FB9CE29-A6B1-4BE8-9195-8CB5D365B89A}" type="slidenum">
              <a:rPr lang="nl-NL" smtClean="0"/>
              <a:t>‹nr.›</a:t>
            </a:fld>
            <a:endParaRPr lang="nl-NL"/>
          </a:p>
        </p:txBody>
      </p:sp>
    </p:spTree>
    <p:extLst>
      <p:ext uri="{BB962C8B-B14F-4D97-AF65-F5344CB8AC3E}">
        <p14:creationId xmlns:p14="http://schemas.microsoft.com/office/powerpoint/2010/main" val="3831349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045CD7F-2002-45A0-9B5A-C257F0A96146}" type="datetimeFigureOut">
              <a:rPr lang="nl-NL" smtClean="0"/>
              <a:t>2-4-2020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0558300" y="5956137"/>
            <a:ext cx="1052508" cy="365125"/>
          </a:xfrm>
        </p:spPr>
        <p:txBody>
          <a:bodyPr/>
          <a:lstStyle/>
          <a:p>
            <a:fld id="{6FB9CE29-A6B1-4BE8-9195-8CB5D365B89A}" type="slidenum">
              <a:rPr lang="nl-NL" smtClean="0"/>
              <a:t>‹nr.›</a:t>
            </a:fld>
            <a:endParaRPr lang="nl-NL"/>
          </a:p>
        </p:txBody>
      </p:sp>
    </p:spTree>
    <p:extLst>
      <p:ext uri="{BB962C8B-B14F-4D97-AF65-F5344CB8AC3E}">
        <p14:creationId xmlns:p14="http://schemas.microsoft.com/office/powerpoint/2010/main" val="2000280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045CD7F-2002-45A0-9B5A-C257F0A96146}" type="datetimeFigureOut">
              <a:rPr lang="nl-NL" smtClean="0"/>
              <a:t>2-4-2020</a:t>
            </a:fld>
            <a:endParaRPr lang="nl-NL"/>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nl-NL"/>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FB9CE29-A6B1-4BE8-9195-8CB5D365B89A}" type="slidenum">
              <a:rPr lang="nl-NL" smtClean="0"/>
              <a:t>‹nr.›</a:t>
            </a:fld>
            <a:endParaRPr lang="nl-NL"/>
          </a:p>
        </p:txBody>
      </p:sp>
    </p:spTree>
    <p:extLst>
      <p:ext uri="{BB962C8B-B14F-4D97-AF65-F5344CB8AC3E}">
        <p14:creationId xmlns:p14="http://schemas.microsoft.com/office/powerpoint/2010/main" val="2424337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045CD7F-2002-45A0-9B5A-C257F0A96146}" type="datetimeFigureOut">
              <a:rPr lang="nl-NL" smtClean="0"/>
              <a:t>2-4-2020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FB9CE29-A6B1-4BE8-9195-8CB5D365B89A}" type="slidenum">
              <a:rPr lang="nl-NL" smtClean="0"/>
              <a:t>‹nr.›</a:t>
            </a:fld>
            <a:endParaRPr lang="nl-NL"/>
          </a:p>
        </p:txBody>
      </p:sp>
    </p:spTree>
    <p:extLst>
      <p:ext uri="{BB962C8B-B14F-4D97-AF65-F5344CB8AC3E}">
        <p14:creationId xmlns:p14="http://schemas.microsoft.com/office/powerpoint/2010/main" val="1106837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045CD7F-2002-45A0-9B5A-C257F0A96146}" type="datetimeFigureOut">
              <a:rPr lang="nl-NL" smtClean="0"/>
              <a:t>2-4-2020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FB9CE29-A6B1-4BE8-9195-8CB5D365B89A}" type="slidenum">
              <a:rPr lang="nl-NL" smtClean="0"/>
              <a:t>‹nr.›</a:t>
            </a:fld>
            <a:endParaRPr lang="nl-NL"/>
          </a:p>
        </p:txBody>
      </p:sp>
    </p:spTree>
    <p:extLst>
      <p:ext uri="{BB962C8B-B14F-4D97-AF65-F5344CB8AC3E}">
        <p14:creationId xmlns:p14="http://schemas.microsoft.com/office/powerpoint/2010/main" val="287239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045CD7F-2002-45A0-9B5A-C257F0A96146}" type="datetimeFigureOut">
              <a:rPr lang="nl-NL" smtClean="0"/>
              <a:t>2-4-2020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FB9CE29-A6B1-4BE8-9195-8CB5D365B89A}" type="slidenum">
              <a:rPr lang="nl-NL" smtClean="0"/>
              <a:t>‹nr.›</a:t>
            </a:fld>
            <a:endParaRPr lang="nl-NL"/>
          </a:p>
        </p:txBody>
      </p:sp>
    </p:spTree>
    <p:extLst>
      <p:ext uri="{BB962C8B-B14F-4D97-AF65-F5344CB8AC3E}">
        <p14:creationId xmlns:p14="http://schemas.microsoft.com/office/powerpoint/2010/main" val="386784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5CD7F-2002-45A0-9B5A-C257F0A96146}" type="datetimeFigureOut">
              <a:rPr lang="nl-NL" smtClean="0"/>
              <a:t>2-4-2020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FB9CE29-A6B1-4BE8-9195-8CB5D365B89A}" type="slidenum">
              <a:rPr lang="nl-NL" smtClean="0"/>
              <a:t>‹nr.›</a:t>
            </a:fld>
            <a:endParaRPr lang="nl-NL"/>
          </a:p>
        </p:txBody>
      </p:sp>
    </p:spTree>
    <p:extLst>
      <p:ext uri="{BB962C8B-B14F-4D97-AF65-F5344CB8AC3E}">
        <p14:creationId xmlns:p14="http://schemas.microsoft.com/office/powerpoint/2010/main" val="134296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045CD7F-2002-45A0-9B5A-C257F0A96146}" type="datetimeFigureOut">
              <a:rPr lang="nl-NL" smtClean="0"/>
              <a:t>2-4-2020</a:t>
            </a:fld>
            <a:endParaRPr lang="nl-NL"/>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FB9CE29-A6B1-4BE8-9195-8CB5D365B89A}" type="slidenum">
              <a:rPr lang="nl-NL" smtClean="0"/>
              <a:t>‹nr.›</a:t>
            </a:fld>
            <a:endParaRPr lang="nl-NL"/>
          </a:p>
        </p:txBody>
      </p:sp>
    </p:spTree>
    <p:extLst>
      <p:ext uri="{BB962C8B-B14F-4D97-AF65-F5344CB8AC3E}">
        <p14:creationId xmlns:p14="http://schemas.microsoft.com/office/powerpoint/2010/main" val="42711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045CD7F-2002-45A0-9B5A-C257F0A96146}" type="datetimeFigureOut">
              <a:rPr lang="nl-NL" smtClean="0"/>
              <a:t>2-4-2020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FB9CE29-A6B1-4BE8-9195-8CB5D365B89A}" type="slidenum">
              <a:rPr lang="nl-NL" smtClean="0"/>
              <a:t>‹nr.›</a:t>
            </a:fld>
            <a:endParaRPr lang="nl-NL"/>
          </a:p>
        </p:txBody>
      </p:sp>
    </p:spTree>
    <p:extLst>
      <p:ext uri="{BB962C8B-B14F-4D97-AF65-F5344CB8AC3E}">
        <p14:creationId xmlns:p14="http://schemas.microsoft.com/office/powerpoint/2010/main" val="25172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045CD7F-2002-45A0-9B5A-C257F0A96146}" type="datetimeFigureOut">
              <a:rPr lang="nl-NL" smtClean="0"/>
              <a:t>2-4-2020</a:t>
            </a:fld>
            <a:endParaRPr lang="nl-NL"/>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nl-NL"/>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FB9CE29-A6B1-4BE8-9195-8CB5D365B89A}" type="slidenum">
              <a:rPr lang="nl-NL" smtClean="0"/>
              <a:t>‹nr.›</a:t>
            </a:fld>
            <a:endParaRPr lang="nl-NL"/>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82344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719F96-12C4-4A28-8799-9508E227D2E3}"/>
              </a:ext>
            </a:extLst>
          </p:cNvPr>
          <p:cNvSpPr>
            <a:spLocks noGrp="1"/>
          </p:cNvSpPr>
          <p:nvPr>
            <p:ph type="ctrTitle"/>
          </p:nvPr>
        </p:nvSpPr>
        <p:spPr/>
        <p:txBody>
          <a:bodyPr/>
          <a:lstStyle/>
          <a:p>
            <a:r>
              <a:rPr lang="nl-NL" dirty="0"/>
              <a:t>Hoofdstuk 10</a:t>
            </a:r>
          </a:p>
        </p:txBody>
      </p:sp>
      <p:sp>
        <p:nvSpPr>
          <p:cNvPr id="3" name="Ondertitel 2">
            <a:extLst>
              <a:ext uri="{FF2B5EF4-FFF2-40B4-BE49-F238E27FC236}">
                <a16:creationId xmlns:a16="http://schemas.microsoft.com/office/drawing/2014/main" id="{B38169FD-E589-4412-9C26-6CA193B61813}"/>
              </a:ext>
            </a:extLst>
          </p:cNvPr>
          <p:cNvSpPr>
            <a:spLocks noGrp="1"/>
          </p:cNvSpPr>
          <p:nvPr>
            <p:ph type="subTitle" idx="1"/>
          </p:nvPr>
        </p:nvSpPr>
        <p:spPr/>
        <p:txBody>
          <a:bodyPr/>
          <a:lstStyle/>
          <a:p>
            <a:r>
              <a:rPr lang="nl-NL" dirty="0"/>
              <a:t>Uitleg</a:t>
            </a:r>
          </a:p>
        </p:txBody>
      </p:sp>
    </p:spTree>
    <p:extLst>
      <p:ext uri="{BB962C8B-B14F-4D97-AF65-F5344CB8AC3E}">
        <p14:creationId xmlns:p14="http://schemas.microsoft.com/office/powerpoint/2010/main" val="136252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FCDFC9-4BC4-4B47-9018-76B99A69AB0A}"/>
              </a:ext>
            </a:extLst>
          </p:cNvPr>
          <p:cNvSpPr>
            <a:spLocks noGrp="1"/>
          </p:cNvSpPr>
          <p:nvPr>
            <p:ph type="title"/>
          </p:nvPr>
        </p:nvSpPr>
        <p:spPr/>
        <p:txBody>
          <a:bodyPr/>
          <a:lstStyle/>
          <a:p>
            <a:r>
              <a:rPr lang="nl-NL" dirty="0"/>
              <a:t>Wat gaan we doen ?</a:t>
            </a:r>
          </a:p>
        </p:txBody>
      </p:sp>
      <p:sp>
        <p:nvSpPr>
          <p:cNvPr id="3" name="Tijdelijke aanduiding voor inhoud 2">
            <a:extLst>
              <a:ext uri="{FF2B5EF4-FFF2-40B4-BE49-F238E27FC236}">
                <a16:creationId xmlns:a16="http://schemas.microsoft.com/office/drawing/2014/main" id="{669D95A4-66CA-44D6-B649-BC1786705AA2}"/>
              </a:ext>
            </a:extLst>
          </p:cNvPr>
          <p:cNvSpPr>
            <a:spLocks noGrp="1"/>
          </p:cNvSpPr>
          <p:nvPr>
            <p:ph idx="1"/>
          </p:nvPr>
        </p:nvSpPr>
        <p:spPr/>
        <p:txBody>
          <a:bodyPr>
            <a:normAutofit/>
          </a:bodyPr>
          <a:lstStyle/>
          <a:p>
            <a:r>
              <a:rPr lang="nl-NL" sz="2400" dirty="0"/>
              <a:t>Letters als afkorting</a:t>
            </a:r>
          </a:p>
          <a:p>
            <a:r>
              <a:rPr lang="nl-NL" sz="2400" dirty="0"/>
              <a:t>Inhoud </a:t>
            </a:r>
          </a:p>
          <a:p>
            <a:pPr lvl="1"/>
            <a:r>
              <a:rPr lang="nl-NL" sz="2000" dirty="0"/>
              <a:t>cilinder</a:t>
            </a:r>
          </a:p>
          <a:p>
            <a:pPr lvl="1"/>
            <a:r>
              <a:rPr lang="nl-NL" sz="2000" dirty="0"/>
              <a:t>prisma</a:t>
            </a:r>
          </a:p>
          <a:p>
            <a:pPr lvl="1"/>
            <a:r>
              <a:rPr lang="nl-NL" sz="2000" dirty="0"/>
              <a:t>piramide</a:t>
            </a:r>
          </a:p>
          <a:p>
            <a:pPr lvl="1"/>
            <a:r>
              <a:rPr lang="nl-NL" sz="2000" dirty="0"/>
              <a:t>kegel</a:t>
            </a:r>
          </a:p>
          <a:p>
            <a:r>
              <a:rPr lang="nl-NL" sz="2400" dirty="0"/>
              <a:t>Begrippen ?</a:t>
            </a:r>
          </a:p>
        </p:txBody>
      </p:sp>
    </p:spTree>
    <p:extLst>
      <p:ext uri="{BB962C8B-B14F-4D97-AF65-F5344CB8AC3E}">
        <p14:creationId xmlns:p14="http://schemas.microsoft.com/office/powerpoint/2010/main" val="2174508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CA3F8-E98F-4C77-A59B-09AF542C7D62}"/>
              </a:ext>
            </a:extLst>
          </p:cNvPr>
          <p:cNvSpPr>
            <a:spLocks noGrp="1"/>
          </p:cNvSpPr>
          <p:nvPr>
            <p:ph type="title"/>
          </p:nvPr>
        </p:nvSpPr>
        <p:spPr/>
        <p:txBody>
          <a:bodyPr/>
          <a:lstStyle/>
          <a:p>
            <a:r>
              <a:rPr lang="nl-NL" dirty="0"/>
              <a:t>Letters</a:t>
            </a:r>
          </a:p>
        </p:txBody>
      </p:sp>
      <p:sp>
        <p:nvSpPr>
          <p:cNvPr id="3" name="Tijdelijke aanduiding voor inhoud 2">
            <a:extLst>
              <a:ext uri="{FF2B5EF4-FFF2-40B4-BE49-F238E27FC236}">
                <a16:creationId xmlns:a16="http://schemas.microsoft.com/office/drawing/2014/main" id="{C8CFD638-D82B-426B-9663-4E6CDA82A8A9}"/>
              </a:ext>
            </a:extLst>
          </p:cNvPr>
          <p:cNvSpPr>
            <a:spLocks noGrp="1"/>
          </p:cNvSpPr>
          <p:nvPr>
            <p:ph idx="1"/>
          </p:nvPr>
        </p:nvSpPr>
        <p:spPr>
          <a:xfrm>
            <a:off x="581192" y="2180496"/>
            <a:ext cx="2240385" cy="3678303"/>
          </a:xfrm>
        </p:spPr>
        <p:txBody>
          <a:bodyPr/>
          <a:lstStyle/>
          <a:p>
            <a:pPr marL="0" indent="0">
              <a:buNone/>
            </a:pPr>
            <a:r>
              <a:rPr lang="nl-NL" dirty="0"/>
              <a:t>r</a:t>
            </a:r>
          </a:p>
          <a:p>
            <a:pPr marL="0" indent="0">
              <a:buNone/>
            </a:pPr>
            <a:r>
              <a:rPr lang="nl-NL" dirty="0"/>
              <a:t>d</a:t>
            </a:r>
          </a:p>
          <a:p>
            <a:pPr marL="0" indent="0">
              <a:buNone/>
            </a:pPr>
            <a:r>
              <a:rPr lang="nl-NL" dirty="0"/>
              <a:t>A</a:t>
            </a:r>
          </a:p>
          <a:p>
            <a:pPr marL="0" indent="0">
              <a:buNone/>
            </a:pPr>
            <a:r>
              <a:rPr lang="nl-NL" dirty="0"/>
              <a:t>P</a:t>
            </a:r>
          </a:p>
          <a:p>
            <a:pPr marL="0" indent="0">
              <a:buNone/>
            </a:pPr>
            <a:r>
              <a:rPr lang="nl-NL" dirty="0"/>
              <a:t>G </a:t>
            </a:r>
          </a:p>
          <a:p>
            <a:pPr marL="0" indent="0">
              <a:buNone/>
            </a:pPr>
            <a:r>
              <a:rPr lang="nl-NL" dirty="0"/>
              <a:t>V</a:t>
            </a:r>
          </a:p>
          <a:p>
            <a:pPr marL="0" indent="0">
              <a:buNone/>
            </a:pPr>
            <a:endParaRPr lang="nl-NL" dirty="0"/>
          </a:p>
        </p:txBody>
      </p:sp>
      <p:sp>
        <p:nvSpPr>
          <p:cNvPr id="4" name="Tijdelijke aanduiding voor inhoud 2">
            <a:extLst>
              <a:ext uri="{FF2B5EF4-FFF2-40B4-BE49-F238E27FC236}">
                <a16:creationId xmlns:a16="http://schemas.microsoft.com/office/drawing/2014/main" id="{CF4B7BA1-48A1-4BD1-8796-608CAA6287D7}"/>
              </a:ext>
            </a:extLst>
          </p:cNvPr>
          <p:cNvSpPr txBox="1">
            <a:spLocks/>
          </p:cNvSpPr>
          <p:nvPr/>
        </p:nvSpPr>
        <p:spPr>
          <a:xfrm>
            <a:off x="2821577" y="2180496"/>
            <a:ext cx="4572000" cy="367830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nl-NL" dirty="0"/>
              <a:t>Straal			(=radius in Engels)</a:t>
            </a:r>
          </a:p>
          <a:p>
            <a:pPr marL="0" indent="0">
              <a:buFont typeface="Wingdings 2" panose="05020102010507070707" pitchFamily="18" charset="2"/>
              <a:buNone/>
            </a:pPr>
            <a:r>
              <a:rPr lang="nl-NL" dirty="0"/>
              <a:t>diameter</a:t>
            </a:r>
          </a:p>
          <a:p>
            <a:pPr marL="0" indent="0">
              <a:buFont typeface="Wingdings 2" panose="05020102010507070707" pitchFamily="18" charset="2"/>
              <a:buNone/>
            </a:pPr>
            <a:r>
              <a:rPr lang="nl-NL" dirty="0"/>
              <a:t>Oppervlakte		(=area in Engels)</a:t>
            </a:r>
          </a:p>
          <a:p>
            <a:pPr marL="0" indent="0">
              <a:buFont typeface="Wingdings 2" panose="05020102010507070707" pitchFamily="18" charset="2"/>
              <a:buNone/>
            </a:pPr>
            <a:r>
              <a:rPr lang="nl-NL" dirty="0"/>
              <a:t>Omtrek			(=perimeter in Engels)</a:t>
            </a:r>
          </a:p>
          <a:p>
            <a:pPr marL="0" indent="0">
              <a:buFont typeface="Wingdings 2" panose="05020102010507070707" pitchFamily="18" charset="2"/>
              <a:buNone/>
            </a:pPr>
            <a:r>
              <a:rPr lang="nl-NL" dirty="0"/>
              <a:t>A grondvlak </a:t>
            </a:r>
          </a:p>
          <a:p>
            <a:pPr marL="0" indent="0">
              <a:buFont typeface="Wingdings 2" panose="05020102010507070707" pitchFamily="18" charset="2"/>
              <a:buNone/>
            </a:pPr>
            <a:r>
              <a:rPr lang="nl-NL" dirty="0"/>
              <a:t>inhoud 			(=volume in Engels)</a:t>
            </a:r>
          </a:p>
          <a:p>
            <a:pPr marL="0" indent="0">
              <a:buFont typeface="Wingdings 2" panose="05020102010507070707" pitchFamily="18" charset="2"/>
              <a:buNone/>
            </a:pPr>
            <a:endParaRPr lang="nl-NL" dirty="0"/>
          </a:p>
        </p:txBody>
      </p:sp>
    </p:spTree>
    <p:extLst>
      <p:ext uri="{BB962C8B-B14F-4D97-AF65-F5344CB8AC3E}">
        <p14:creationId xmlns:p14="http://schemas.microsoft.com/office/powerpoint/2010/main" val="2925183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704DCF-C75D-4BB4-90EB-691FDC6E2454}"/>
              </a:ext>
            </a:extLst>
          </p:cNvPr>
          <p:cNvSpPr>
            <a:spLocks noGrp="1"/>
          </p:cNvSpPr>
          <p:nvPr>
            <p:ph type="title"/>
          </p:nvPr>
        </p:nvSpPr>
        <p:spPr/>
        <p:txBody>
          <a:bodyPr/>
          <a:lstStyle/>
          <a:p>
            <a:r>
              <a:rPr lang="nl-NL" dirty="0"/>
              <a:t>Cilinder </a:t>
            </a:r>
          </a:p>
        </p:txBody>
      </p:sp>
      <p:sp>
        <p:nvSpPr>
          <p:cNvPr id="3" name="Tijdelijke aanduiding voor inhoud 2">
            <a:extLst>
              <a:ext uri="{FF2B5EF4-FFF2-40B4-BE49-F238E27FC236}">
                <a16:creationId xmlns:a16="http://schemas.microsoft.com/office/drawing/2014/main" id="{8F9F6729-867C-463C-A6BD-805C46BECD9D}"/>
              </a:ext>
            </a:extLst>
          </p:cNvPr>
          <p:cNvSpPr>
            <a:spLocks noGrp="1"/>
          </p:cNvSpPr>
          <p:nvPr>
            <p:ph idx="1"/>
          </p:nvPr>
        </p:nvSpPr>
        <p:spPr>
          <a:xfrm>
            <a:off x="581192" y="2180496"/>
            <a:ext cx="11029615" cy="4313069"/>
          </a:xfrm>
        </p:spPr>
        <p:txBody>
          <a:bodyPr/>
          <a:lstStyle/>
          <a:p>
            <a:pPr marL="0" indent="0">
              <a:buNone/>
            </a:pPr>
            <a:r>
              <a:rPr lang="nl-NL" dirty="0"/>
              <a:t>Formule:</a:t>
            </a:r>
          </a:p>
          <a:p>
            <a:r>
              <a:rPr lang="nl-NL" dirty="0" err="1"/>
              <a:t>Vcilinder</a:t>
            </a:r>
            <a:r>
              <a:rPr lang="nl-NL" dirty="0"/>
              <a:t> = G x hoogte</a:t>
            </a:r>
          </a:p>
          <a:p>
            <a:endParaRPr lang="nl-NL" dirty="0"/>
          </a:p>
          <a:p>
            <a:r>
              <a:rPr lang="nl-NL" dirty="0"/>
              <a:t>Het grondvlak is een cirkel</a:t>
            </a:r>
          </a:p>
          <a:p>
            <a:r>
              <a:rPr lang="nl-NL" dirty="0"/>
              <a:t>G = r x r x π</a:t>
            </a:r>
          </a:p>
          <a:p>
            <a:r>
              <a:rPr lang="nl-NL" dirty="0"/>
              <a:t>G = 3 x 3 x π = ongeveer 28,27 cm²</a:t>
            </a:r>
          </a:p>
          <a:p>
            <a:r>
              <a:rPr lang="nl-NL" dirty="0"/>
              <a:t>Hoogte = 10 cm</a:t>
            </a:r>
          </a:p>
          <a:p>
            <a:r>
              <a:rPr lang="nl-NL" dirty="0"/>
              <a:t>V = 28,27 x 10 = 282,7 cm³</a:t>
            </a:r>
          </a:p>
        </p:txBody>
      </p:sp>
      <p:pic>
        <p:nvPicPr>
          <p:cNvPr id="4" name="Afbeelding 3">
            <a:extLst>
              <a:ext uri="{FF2B5EF4-FFF2-40B4-BE49-F238E27FC236}">
                <a16:creationId xmlns:a16="http://schemas.microsoft.com/office/drawing/2014/main" id="{7335834D-2B13-4D39-AA95-76BE0103E5AC}"/>
              </a:ext>
            </a:extLst>
          </p:cNvPr>
          <p:cNvPicPr>
            <a:picLocks noChangeAspect="1"/>
          </p:cNvPicPr>
          <p:nvPr/>
        </p:nvPicPr>
        <p:blipFill>
          <a:blip r:embed="rId2"/>
          <a:stretch>
            <a:fillRect/>
          </a:stretch>
        </p:blipFill>
        <p:spPr>
          <a:xfrm>
            <a:off x="8851051" y="2187027"/>
            <a:ext cx="2432002" cy="2828524"/>
          </a:xfrm>
          <a:prstGeom prst="rect">
            <a:avLst/>
          </a:prstGeom>
        </p:spPr>
      </p:pic>
    </p:spTree>
    <p:extLst>
      <p:ext uri="{BB962C8B-B14F-4D97-AF65-F5344CB8AC3E}">
        <p14:creationId xmlns:p14="http://schemas.microsoft.com/office/powerpoint/2010/main" val="210009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B5E9BE-5BF4-4F35-9F60-68C0D297C711}"/>
              </a:ext>
            </a:extLst>
          </p:cNvPr>
          <p:cNvSpPr>
            <a:spLocks noGrp="1"/>
          </p:cNvSpPr>
          <p:nvPr>
            <p:ph type="title"/>
          </p:nvPr>
        </p:nvSpPr>
        <p:spPr/>
        <p:txBody>
          <a:bodyPr/>
          <a:lstStyle/>
          <a:p>
            <a:r>
              <a:rPr lang="nl-NL" dirty="0"/>
              <a:t>Prisma</a:t>
            </a:r>
          </a:p>
        </p:txBody>
      </p:sp>
      <p:sp>
        <p:nvSpPr>
          <p:cNvPr id="3" name="Tijdelijke aanduiding voor inhoud 2">
            <a:extLst>
              <a:ext uri="{FF2B5EF4-FFF2-40B4-BE49-F238E27FC236}">
                <a16:creationId xmlns:a16="http://schemas.microsoft.com/office/drawing/2014/main" id="{5D4A274E-BF01-437F-B7D8-2E77848EDFD4}"/>
              </a:ext>
            </a:extLst>
          </p:cNvPr>
          <p:cNvSpPr>
            <a:spLocks noGrp="1"/>
          </p:cNvSpPr>
          <p:nvPr>
            <p:ph idx="1"/>
          </p:nvPr>
        </p:nvSpPr>
        <p:spPr/>
        <p:txBody>
          <a:bodyPr/>
          <a:lstStyle/>
          <a:p>
            <a:pPr marL="0" indent="0">
              <a:buNone/>
            </a:pPr>
            <a:r>
              <a:rPr lang="nl-NL" dirty="0"/>
              <a:t>Formule:</a:t>
            </a:r>
          </a:p>
          <a:p>
            <a:r>
              <a:rPr lang="nl-NL" dirty="0" err="1"/>
              <a:t>Vprisma</a:t>
            </a:r>
            <a:r>
              <a:rPr lang="nl-NL" dirty="0"/>
              <a:t> = G x hoogte</a:t>
            </a:r>
          </a:p>
          <a:p>
            <a:endParaRPr lang="nl-NL" dirty="0"/>
          </a:p>
          <a:p>
            <a:r>
              <a:rPr lang="nl-NL" dirty="0"/>
              <a:t>Het grondvlak is een driehoek</a:t>
            </a:r>
          </a:p>
          <a:p>
            <a:r>
              <a:rPr lang="nl-NL" dirty="0"/>
              <a:t>G = basis x bijbehorende hoogte : 2</a:t>
            </a:r>
          </a:p>
          <a:p>
            <a:r>
              <a:rPr lang="nl-NL" dirty="0"/>
              <a:t>G = 8 x 4 : 2 = 16 cm²</a:t>
            </a:r>
          </a:p>
          <a:p>
            <a:r>
              <a:rPr lang="nl-NL" dirty="0"/>
              <a:t>Hoogte = 16 cm</a:t>
            </a:r>
          </a:p>
          <a:p>
            <a:r>
              <a:rPr lang="nl-NL" dirty="0"/>
              <a:t>V = 16 x 16 = 256cm³</a:t>
            </a:r>
          </a:p>
        </p:txBody>
      </p:sp>
      <p:pic>
        <p:nvPicPr>
          <p:cNvPr id="1026" name="Picture 2" descr="Prisma - YouTube">
            <a:extLst>
              <a:ext uri="{FF2B5EF4-FFF2-40B4-BE49-F238E27FC236}">
                <a16:creationId xmlns:a16="http://schemas.microsoft.com/office/drawing/2014/main" id="{D0FF9909-DE8E-4ED5-B6AD-A747741BF9E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357" t="10238" r="67107" b="25021"/>
          <a:stretch/>
        </p:blipFill>
        <p:spPr bwMode="auto">
          <a:xfrm>
            <a:off x="8985173" y="1943128"/>
            <a:ext cx="2625634" cy="4439889"/>
          </a:xfrm>
          <a:prstGeom prst="rect">
            <a:avLst/>
          </a:prstGeom>
          <a:noFill/>
          <a:extLst>
            <a:ext uri="{909E8E84-426E-40DD-AFC4-6F175D3DCCD1}">
              <a14:hiddenFill xmlns:a14="http://schemas.microsoft.com/office/drawing/2010/main">
                <a:solidFill>
                  <a:srgbClr val="FFFFFF"/>
                </a:solidFill>
              </a14:hiddenFill>
            </a:ext>
          </a:extLst>
        </p:spPr>
      </p:pic>
      <p:cxnSp>
        <p:nvCxnSpPr>
          <p:cNvPr id="5" name="Rechte verbindingslijn 4">
            <a:extLst>
              <a:ext uri="{FF2B5EF4-FFF2-40B4-BE49-F238E27FC236}">
                <a16:creationId xmlns:a16="http://schemas.microsoft.com/office/drawing/2014/main" id="{DE740D16-8EEA-40AA-8EFC-65D22034332A}"/>
              </a:ext>
            </a:extLst>
          </p:cNvPr>
          <p:cNvCxnSpPr>
            <a:cxnSpLocks/>
          </p:cNvCxnSpPr>
          <p:nvPr/>
        </p:nvCxnSpPr>
        <p:spPr>
          <a:xfrm>
            <a:off x="10260419" y="5390707"/>
            <a:ext cx="0" cy="765137"/>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Tekstvak 6">
            <a:extLst>
              <a:ext uri="{FF2B5EF4-FFF2-40B4-BE49-F238E27FC236}">
                <a16:creationId xmlns:a16="http://schemas.microsoft.com/office/drawing/2014/main" id="{59A6285F-FE04-43F5-9498-544225153BD5}"/>
              </a:ext>
            </a:extLst>
          </p:cNvPr>
          <p:cNvSpPr txBox="1"/>
          <p:nvPr/>
        </p:nvSpPr>
        <p:spPr>
          <a:xfrm>
            <a:off x="9931166" y="6305785"/>
            <a:ext cx="733647" cy="369332"/>
          </a:xfrm>
          <a:prstGeom prst="rect">
            <a:avLst/>
          </a:prstGeom>
          <a:noFill/>
        </p:spPr>
        <p:txBody>
          <a:bodyPr wrap="square" rtlCol="0">
            <a:spAutoFit/>
          </a:bodyPr>
          <a:lstStyle/>
          <a:p>
            <a:r>
              <a:rPr lang="nl-NL" dirty="0"/>
              <a:t>8cm</a:t>
            </a:r>
          </a:p>
        </p:txBody>
      </p:sp>
      <p:sp>
        <p:nvSpPr>
          <p:cNvPr id="9" name="Tekstvak 8">
            <a:extLst>
              <a:ext uri="{FF2B5EF4-FFF2-40B4-BE49-F238E27FC236}">
                <a16:creationId xmlns:a16="http://schemas.microsoft.com/office/drawing/2014/main" id="{75041A4C-EC44-4555-BCA0-786FD7D55ED2}"/>
              </a:ext>
            </a:extLst>
          </p:cNvPr>
          <p:cNvSpPr txBox="1"/>
          <p:nvPr/>
        </p:nvSpPr>
        <p:spPr>
          <a:xfrm>
            <a:off x="10201966" y="5566910"/>
            <a:ext cx="733647" cy="369332"/>
          </a:xfrm>
          <a:prstGeom prst="rect">
            <a:avLst/>
          </a:prstGeom>
          <a:noFill/>
        </p:spPr>
        <p:txBody>
          <a:bodyPr wrap="square" rtlCol="0">
            <a:spAutoFit/>
          </a:bodyPr>
          <a:lstStyle/>
          <a:p>
            <a:r>
              <a:rPr lang="nl-NL" dirty="0"/>
              <a:t>4cm</a:t>
            </a:r>
          </a:p>
        </p:txBody>
      </p:sp>
      <p:sp>
        <p:nvSpPr>
          <p:cNvPr id="10" name="Tekstvak 9">
            <a:extLst>
              <a:ext uri="{FF2B5EF4-FFF2-40B4-BE49-F238E27FC236}">
                <a16:creationId xmlns:a16="http://schemas.microsoft.com/office/drawing/2014/main" id="{FF9FD8CD-A63C-4546-8F63-EDDEB43BBA31}"/>
              </a:ext>
            </a:extLst>
          </p:cNvPr>
          <p:cNvSpPr txBox="1"/>
          <p:nvPr/>
        </p:nvSpPr>
        <p:spPr>
          <a:xfrm>
            <a:off x="8729330" y="4163072"/>
            <a:ext cx="733647" cy="369332"/>
          </a:xfrm>
          <a:prstGeom prst="rect">
            <a:avLst/>
          </a:prstGeom>
          <a:noFill/>
        </p:spPr>
        <p:txBody>
          <a:bodyPr wrap="square" rtlCol="0">
            <a:spAutoFit/>
          </a:bodyPr>
          <a:lstStyle/>
          <a:p>
            <a:r>
              <a:rPr lang="nl-NL" dirty="0"/>
              <a:t>16cm</a:t>
            </a:r>
          </a:p>
        </p:txBody>
      </p:sp>
      <p:sp>
        <p:nvSpPr>
          <p:cNvPr id="4" name="Gelijkbenige driehoek 3">
            <a:extLst>
              <a:ext uri="{FF2B5EF4-FFF2-40B4-BE49-F238E27FC236}">
                <a16:creationId xmlns:a16="http://schemas.microsoft.com/office/drawing/2014/main" id="{0AD6960D-0561-4A17-917D-8850CD918712}"/>
              </a:ext>
            </a:extLst>
          </p:cNvPr>
          <p:cNvSpPr/>
          <p:nvPr/>
        </p:nvSpPr>
        <p:spPr>
          <a:xfrm>
            <a:off x="6480313" y="3657600"/>
            <a:ext cx="1391478" cy="1192696"/>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a:p>
        </p:txBody>
      </p:sp>
      <p:cxnSp>
        <p:nvCxnSpPr>
          <p:cNvPr id="11" name="Rechte verbindingslijn 10">
            <a:extLst>
              <a:ext uri="{FF2B5EF4-FFF2-40B4-BE49-F238E27FC236}">
                <a16:creationId xmlns:a16="http://schemas.microsoft.com/office/drawing/2014/main" id="{D74D43A6-00AF-4DB5-B661-D721A53198A6}"/>
              </a:ext>
            </a:extLst>
          </p:cNvPr>
          <p:cNvCxnSpPr>
            <a:cxnSpLocks/>
            <a:stCxn id="4" idx="0"/>
            <a:endCxn id="4" idx="3"/>
          </p:cNvCxnSpPr>
          <p:nvPr/>
        </p:nvCxnSpPr>
        <p:spPr>
          <a:xfrm>
            <a:off x="7176052" y="3657600"/>
            <a:ext cx="0" cy="1192696"/>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kstvak 11">
            <a:extLst>
              <a:ext uri="{FF2B5EF4-FFF2-40B4-BE49-F238E27FC236}">
                <a16:creationId xmlns:a16="http://schemas.microsoft.com/office/drawing/2014/main" id="{8749182B-C8AB-49FF-9AA2-4B7FE5C72AE4}"/>
              </a:ext>
            </a:extLst>
          </p:cNvPr>
          <p:cNvSpPr txBox="1"/>
          <p:nvPr/>
        </p:nvSpPr>
        <p:spPr>
          <a:xfrm>
            <a:off x="7181950" y="4163072"/>
            <a:ext cx="733647" cy="369332"/>
          </a:xfrm>
          <a:prstGeom prst="rect">
            <a:avLst/>
          </a:prstGeom>
          <a:noFill/>
        </p:spPr>
        <p:txBody>
          <a:bodyPr wrap="square" rtlCol="0">
            <a:spAutoFit/>
          </a:bodyPr>
          <a:lstStyle/>
          <a:p>
            <a:r>
              <a:rPr lang="nl-NL" dirty="0"/>
              <a:t>4cm</a:t>
            </a:r>
          </a:p>
        </p:txBody>
      </p:sp>
      <p:sp>
        <p:nvSpPr>
          <p:cNvPr id="13" name="Tekstvak 12">
            <a:extLst>
              <a:ext uri="{FF2B5EF4-FFF2-40B4-BE49-F238E27FC236}">
                <a16:creationId xmlns:a16="http://schemas.microsoft.com/office/drawing/2014/main" id="{308B5171-F483-41EA-B7EC-542098848EAB}"/>
              </a:ext>
            </a:extLst>
          </p:cNvPr>
          <p:cNvSpPr txBox="1"/>
          <p:nvPr/>
        </p:nvSpPr>
        <p:spPr>
          <a:xfrm>
            <a:off x="6950961" y="5041064"/>
            <a:ext cx="733647" cy="369332"/>
          </a:xfrm>
          <a:prstGeom prst="rect">
            <a:avLst/>
          </a:prstGeom>
          <a:noFill/>
        </p:spPr>
        <p:txBody>
          <a:bodyPr wrap="square" rtlCol="0">
            <a:spAutoFit/>
          </a:bodyPr>
          <a:lstStyle/>
          <a:p>
            <a:r>
              <a:rPr lang="nl-NL" dirty="0"/>
              <a:t>8cm</a:t>
            </a:r>
          </a:p>
        </p:txBody>
      </p:sp>
      <p:sp>
        <p:nvSpPr>
          <p:cNvPr id="14" name="Tekstvak 13">
            <a:extLst>
              <a:ext uri="{FF2B5EF4-FFF2-40B4-BE49-F238E27FC236}">
                <a16:creationId xmlns:a16="http://schemas.microsoft.com/office/drawing/2014/main" id="{1C95D962-2CE5-4A17-9B5B-0E1C006252BF}"/>
              </a:ext>
            </a:extLst>
          </p:cNvPr>
          <p:cNvSpPr txBox="1"/>
          <p:nvPr/>
        </p:nvSpPr>
        <p:spPr>
          <a:xfrm>
            <a:off x="7012524" y="5954007"/>
            <a:ext cx="1437861" cy="369332"/>
          </a:xfrm>
          <a:prstGeom prst="rect">
            <a:avLst/>
          </a:prstGeom>
          <a:noFill/>
        </p:spPr>
        <p:txBody>
          <a:bodyPr wrap="square" rtlCol="0">
            <a:spAutoFit/>
          </a:bodyPr>
          <a:lstStyle/>
          <a:p>
            <a:r>
              <a:rPr lang="nl-NL" dirty="0"/>
              <a:t>Grondvlak</a:t>
            </a:r>
          </a:p>
        </p:txBody>
      </p:sp>
      <p:cxnSp>
        <p:nvCxnSpPr>
          <p:cNvPr id="16" name="Verbindingslijn: gekromd 15">
            <a:extLst>
              <a:ext uri="{FF2B5EF4-FFF2-40B4-BE49-F238E27FC236}">
                <a16:creationId xmlns:a16="http://schemas.microsoft.com/office/drawing/2014/main" id="{66D25DE1-55F7-4A17-BF27-86FEB8E4CD81}"/>
              </a:ext>
            </a:extLst>
          </p:cNvPr>
          <p:cNvCxnSpPr>
            <a:cxnSpLocks/>
          </p:cNvCxnSpPr>
          <p:nvPr/>
        </p:nvCxnSpPr>
        <p:spPr>
          <a:xfrm flipV="1">
            <a:off x="8314985" y="5566910"/>
            <a:ext cx="1445714" cy="631006"/>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Verbindingslijn: gekromd 19">
            <a:extLst>
              <a:ext uri="{FF2B5EF4-FFF2-40B4-BE49-F238E27FC236}">
                <a16:creationId xmlns:a16="http://schemas.microsoft.com/office/drawing/2014/main" id="{AD3B2760-FEAE-4B27-B13A-0C262AB1D99B}"/>
              </a:ext>
            </a:extLst>
          </p:cNvPr>
          <p:cNvCxnSpPr/>
          <p:nvPr/>
        </p:nvCxnSpPr>
        <p:spPr>
          <a:xfrm rot="16200000" flipV="1">
            <a:off x="6525333" y="5208080"/>
            <a:ext cx="817735" cy="483704"/>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173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64E3B0-E7E5-4D64-84F9-52D4691ED918}"/>
              </a:ext>
            </a:extLst>
          </p:cNvPr>
          <p:cNvSpPr>
            <a:spLocks noGrp="1"/>
          </p:cNvSpPr>
          <p:nvPr>
            <p:ph type="title"/>
          </p:nvPr>
        </p:nvSpPr>
        <p:spPr/>
        <p:txBody>
          <a:bodyPr/>
          <a:lstStyle/>
          <a:p>
            <a:r>
              <a:rPr lang="nl-NL" dirty="0"/>
              <a:t>Piramide</a:t>
            </a:r>
          </a:p>
        </p:txBody>
      </p:sp>
      <p:sp>
        <p:nvSpPr>
          <p:cNvPr id="3" name="Tijdelijke aanduiding voor inhoud 2">
            <a:extLst>
              <a:ext uri="{FF2B5EF4-FFF2-40B4-BE49-F238E27FC236}">
                <a16:creationId xmlns:a16="http://schemas.microsoft.com/office/drawing/2014/main" id="{A14FEB05-3F07-423C-BB32-32EAE04270AE}"/>
              </a:ext>
            </a:extLst>
          </p:cNvPr>
          <p:cNvSpPr>
            <a:spLocks noGrp="1"/>
          </p:cNvSpPr>
          <p:nvPr>
            <p:ph idx="1"/>
          </p:nvPr>
        </p:nvSpPr>
        <p:spPr>
          <a:xfrm>
            <a:off x="581192" y="1868558"/>
            <a:ext cx="11029615" cy="4863546"/>
          </a:xfrm>
        </p:spPr>
        <p:txBody>
          <a:bodyPr>
            <a:normAutofit/>
          </a:bodyPr>
          <a:lstStyle/>
          <a:p>
            <a:r>
              <a:rPr lang="nl-NL" dirty="0" err="1"/>
              <a:t>Vpiramide</a:t>
            </a:r>
            <a:r>
              <a:rPr lang="nl-NL" dirty="0"/>
              <a:t> = G x hoogte : 3</a:t>
            </a:r>
          </a:p>
          <a:p>
            <a:r>
              <a:rPr lang="nl-NL" dirty="0" err="1"/>
              <a:t>Vpriamide</a:t>
            </a:r>
            <a:r>
              <a:rPr lang="nl-NL" dirty="0"/>
              <a:t> = G x hoogte x 1/3 </a:t>
            </a:r>
          </a:p>
          <a:p>
            <a:endParaRPr lang="nl-NL" dirty="0"/>
          </a:p>
          <a:p>
            <a:r>
              <a:rPr lang="nl-NL" dirty="0"/>
              <a:t>Een piramide kent verschillende vormen grondvlak </a:t>
            </a:r>
          </a:p>
          <a:p>
            <a:pPr marL="0" indent="0">
              <a:buNone/>
            </a:pPr>
            <a:r>
              <a:rPr lang="nl-NL" dirty="0"/>
              <a:t>	(Driehoek, vierkant, vierhoek, rechthoek)</a:t>
            </a:r>
          </a:p>
          <a:p>
            <a:r>
              <a:rPr lang="nl-NL" dirty="0"/>
              <a:t>Het grondvlak is een driehoek</a:t>
            </a:r>
          </a:p>
          <a:p>
            <a:r>
              <a:rPr lang="nl-NL" dirty="0"/>
              <a:t>G = basis x hoogte : 2</a:t>
            </a:r>
          </a:p>
          <a:p>
            <a:r>
              <a:rPr lang="nl-NL" dirty="0"/>
              <a:t>G = 15 x 8 : 2 = 60 cm²</a:t>
            </a:r>
          </a:p>
          <a:p>
            <a:r>
              <a:rPr lang="nl-NL" dirty="0"/>
              <a:t>Hoogte = 1,3 dm = 13 cm</a:t>
            </a:r>
          </a:p>
          <a:p>
            <a:r>
              <a:rPr lang="nl-NL" dirty="0"/>
              <a:t>V = 60 x 13 : 3 = 260 cm³</a:t>
            </a:r>
          </a:p>
        </p:txBody>
      </p:sp>
      <p:pic>
        <p:nvPicPr>
          <p:cNvPr id="5" name="Afbeelding 4">
            <a:extLst>
              <a:ext uri="{FF2B5EF4-FFF2-40B4-BE49-F238E27FC236}">
                <a16:creationId xmlns:a16="http://schemas.microsoft.com/office/drawing/2014/main" id="{4005F086-9D6E-4FDD-8D7E-E848A78BB1F3}"/>
              </a:ext>
            </a:extLst>
          </p:cNvPr>
          <p:cNvPicPr>
            <a:picLocks noChangeAspect="1"/>
          </p:cNvPicPr>
          <p:nvPr/>
        </p:nvPicPr>
        <p:blipFill rotWithShape="1">
          <a:blip r:embed="rId2">
            <a:extLst>
              <a:ext uri="{28A0092B-C50C-407E-A947-70E740481C1C}">
                <a14:useLocalDpi xmlns:a14="http://schemas.microsoft.com/office/drawing/2010/main" val="0"/>
              </a:ext>
            </a:extLst>
          </a:blip>
          <a:srcRect l="6736" r="12842"/>
          <a:stretch/>
        </p:blipFill>
        <p:spPr>
          <a:xfrm>
            <a:off x="8381998" y="3429000"/>
            <a:ext cx="3639627" cy="3401742"/>
          </a:xfrm>
          <a:prstGeom prst="rect">
            <a:avLst/>
          </a:prstGeom>
        </p:spPr>
      </p:pic>
      <p:grpSp>
        <p:nvGrpSpPr>
          <p:cNvPr id="16" name="Groep 15">
            <a:extLst>
              <a:ext uri="{FF2B5EF4-FFF2-40B4-BE49-F238E27FC236}">
                <a16:creationId xmlns:a16="http://schemas.microsoft.com/office/drawing/2014/main" id="{52E14DEC-DCD2-4460-AFBC-F0B3C80D3019}"/>
              </a:ext>
            </a:extLst>
          </p:cNvPr>
          <p:cNvGrpSpPr/>
          <p:nvPr/>
        </p:nvGrpSpPr>
        <p:grpSpPr>
          <a:xfrm>
            <a:off x="4290866" y="2370811"/>
            <a:ext cx="2875721" cy="523462"/>
            <a:chOff x="4290866" y="2370811"/>
            <a:chExt cx="2875721" cy="523462"/>
          </a:xfrm>
        </p:grpSpPr>
        <p:sp>
          <p:nvSpPr>
            <p:cNvPr id="4" name="Tekstvak 3">
              <a:extLst>
                <a:ext uri="{FF2B5EF4-FFF2-40B4-BE49-F238E27FC236}">
                  <a16:creationId xmlns:a16="http://schemas.microsoft.com/office/drawing/2014/main" id="{6BFE8085-0907-414D-A6D8-BAE2EC8D431D}"/>
                </a:ext>
              </a:extLst>
            </p:cNvPr>
            <p:cNvSpPr txBox="1"/>
            <p:nvPr/>
          </p:nvSpPr>
          <p:spPr>
            <a:xfrm>
              <a:off x="4290866" y="2439590"/>
              <a:ext cx="2875721" cy="369332"/>
            </a:xfrm>
            <a:prstGeom prst="rect">
              <a:avLst/>
            </a:prstGeom>
            <a:noFill/>
          </p:spPr>
          <p:txBody>
            <a:bodyPr wrap="square" rtlCol="0">
              <a:spAutoFit/>
            </a:bodyPr>
            <a:lstStyle/>
            <a:p>
              <a:r>
                <a:rPr lang="nl-NL" dirty="0">
                  <a:sym typeface="Wingdings" panose="05000000000000000000" pitchFamily="2" charset="2"/>
                </a:rPr>
                <a:t> </a:t>
              </a:r>
              <a:r>
                <a:rPr lang="nl-NL" dirty="0"/>
                <a:t>Dit is dezelfde formule</a:t>
              </a:r>
            </a:p>
          </p:txBody>
        </p:sp>
        <p:grpSp>
          <p:nvGrpSpPr>
            <p:cNvPr id="11" name="Groep 10">
              <a:extLst>
                <a:ext uri="{FF2B5EF4-FFF2-40B4-BE49-F238E27FC236}">
                  <a16:creationId xmlns:a16="http://schemas.microsoft.com/office/drawing/2014/main" id="{02B903FA-C43C-4B01-9240-BD8AA3C8E570}"/>
                </a:ext>
              </a:extLst>
            </p:cNvPr>
            <p:cNvGrpSpPr/>
            <p:nvPr/>
          </p:nvGrpSpPr>
          <p:grpSpPr>
            <a:xfrm>
              <a:off x="4293704" y="2370811"/>
              <a:ext cx="99389" cy="523462"/>
              <a:chOff x="4194315" y="3127513"/>
              <a:chExt cx="99389" cy="523462"/>
            </a:xfrm>
          </p:grpSpPr>
          <p:cxnSp>
            <p:nvCxnSpPr>
              <p:cNvPr id="7" name="Rechte verbindingslijn 6">
                <a:extLst>
                  <a:ext uri="{FF2B5EF4-FFF2-40B4-BE49-F238E27FC236}">
                    <a16:creationId xmlns:a16="http://schemas.microsoft.com/office/drawing/2014/main" id="{B35AA14E-6DCE-4F49-9D5E-6DE27D7D5223}"/>
                  </a:ext>
                </a:extLst>
              </p:cNvPr>
              <p:cNvCxnSpPr/>
              <p:nvPr/>
            </p:nvCxnSpPr>
            <p:spPr>
              <a:xfrm>
                <a:off x="4293704" y="3127513"/>
                <a:ext cx="0" cy="5168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Rechte verbindingslijn 8">
                <a:extLst>
                  <a:ext uri="{FF2B5EF4-FFF2-40B4-BE49-F238E27FC236}">
                    <a16:creationId xmlns:a16="http://schemas.microsoft.com/office/drawing/2014/main" id="{92F4D516-E4F7-4AEE-8591-4B9C8C03E30E}"/>
                  </a:ext>
                </a:extLst>
              </p:cNvPr>
              <p:cNvCxnSpPr/>
              <p:nvPr/>
            </p:nvCxnSpPr>
            <p:spPr>
              <a:xfrm flipH="1">
                <a:off x="4200939" y="3127513"/>
                <a:ext cx="9276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1B5F3E30-0020-484F-8B53-546C52FBC919}"/>
                  </a:ext>
                </a:extLst>
              </p:cNvPr>
              <p:cNvCxnSpPr/>
              <p:nvPr/>
            </p:nvCxnSpPr>
            <p:spPr>
              <a:xfrm flipH="1">
                <a:off x="4194315" y="3650975"/>
                <a:ext cx="92765" cy="0"/>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12" name="Rechthoekige driehoek 11">
            <a:extLst>
              <a:ext uri="{FF2B5EF4-FFF2-40B4-BE49-F238E27FC236}">
                <a16:creationId xmlns:a16="http://schemas.microsoft.com/office/drawing/2014/main" id="{40D8803C-3B2B-48B5-9F47-0032F515BE9D}"/>
              </a:ext>
            </a:extLst>
          </p:cNvPr>
          <p:cNvSpPr/>
          <p:nvPr/>
        </p:nvSpPr>
        <p:spPr>
          <a:xfrm flipH="1">
            <a:off x="7786602" y="2141879"/>
            <a:ext cx="1603513" cy="1013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a:extLst>
              <a:ext uri="{FF2B5EF4-FFF2-40B4-BE49-F238E27FC236}">
                <a16:creationId xmlns:a16="http://schemas.microsoft.com/office/drawing/2014/main" id="{BA74A7CF-90EA-4317-B6CB-02F2F4E34FA3}"/>
              </a:ext>
            </a:extLst>
          </p:cNvPr>
          <p:cNvSpPr txBox="1"/>
          <p:nvPr/>
        </p:nvSpPr>
        <p:spPr>
          <a:xfrm>
            <a:off x="9950499" y="1868558"/>
            <a:ext cx="1802294" cy="369332"/>
          </a:xfrm>
          <a:prstGeom prst="rect">
            <a:avLst/>
          </a:prstGeom>
          <a:noFill/>
        </p:spPr>
        <p:txBody>
          <a:bodyPr wrap="square" rtlCol="0">
            <a:spAutoFit/>
          </a:bodyPr>
          <a:lstStyle/>
          <a:p>
            <a:r>
              <a:rPr lang="nl-NL" dirty="0"/>
              <a:t>Grondvlak</a:t>
            </a:r>
          </a:p>
        </p:txBody>
      </p:sp>
      <p:sp>
        <p:nvSpPr>
          <p:cNvPr id="14" name="Tekstvak 13">
            <a:extLst>
              <a:ext uri="{FF2B5EF4-FFF2-40B4-BE49-F238E27FC236}">
                <a16:creationId xmlns:a16="http://schemas.microsoft.com/office/drawing/2014/main" id="{7B7A97C8-2DDB-4D69-93D8-58A54BED42A3}"/>
              </a:ext>
            </a:extLst>
          </p:cNvPr>
          <p:cNvSpPr txBox="1"/>
          <p:nvPr/>
        </p:nvSpPr>
        <p:spPr>
          <a:xfrm>
            <a:off x="8148205" y="3198547"/>
            <a:ext cx="1802294" cy="369332"/>
          </a:xfrm>
          <a:prstGeom prst="rect">
            <a:avLst/>
          </a:prstGeom>
          <a:noFill/>
        </p:spPr>
        <p:txBody>
          <a:bodyPr wrap="square" rtlCol="0">
            <a:spAutoFit/>
          </a:bodyPr>
          <a:lstStyle/>
          <a:p>
            <a:r>
              <a:rPr lang="nl-NL" dirty="0"/>
              <a:t>15 cm</a:t>
            </a:r>
          </a:p>
        </p:txBody>
      </p:sp>
      <p:sp>
        <p:nvSpPr>
          <p:cNvPr id="15" name="Tekstvak 14">
            <a:extLst>
              <a:ext uri="{FF2B5EF4-FFF2-40B4-BE49-F238E27FC236}">
                <a16:creationId xmlns:a16="http://schemas.microsoft.com/office/drawing/2014/main" id="{9FA86CAA-7CEE-402C-BC88-4084779C660C}"/>
              </a:ext>
            </a:extLst>
          </p:cNvPr>
          <p:cNvSpPr txBox="1"/>
          <p:nvPr/>
        </p:nvSpPr>
        <p:spPr>
          <a:xfrm>
            <a:off x="9599314" y="2529323"/>
            <a:ext cx="1802294" cy="369332"/>
          </a:xfrm>
          <a:prstGeom prst="rect">
            <a:avLst/>
          </a:prstGeom>
          <a:noFill/>
        </p:spPr>
        <p:txBody>
          <a:bodyPr wrap="square" rtlCol="0">
            <a:spAutoFit/>
          </a:bodyPr>
          <a:lstStyle/>
          <a:p>
            <a:r>
              <a:rPr lang="nl-NL" dirty="0"/>
              <a:t>8 cm</a:t>
            </a:r>
          </a:p>
        </p:txBody>
      </p:sp>
    </p:spTree>
    <p:extLst>
      <p:ext uri="{BB962C8B-B14F-4D97-AF65-F5344CB8AC3E}">
        <p14:creationId xmlns:p14="http://schemas.microsoft.com/office/powerpoint/2010/main" val="291362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E8993-D9B3-43AA-B702-E47CD2218F3F}"/>
              </a:ext>
            </a:extLst>
          </p:cNvPr>
          <p:cNvSpPr>
            <a:spLocks noGrp="1"/>
          </p:cNvSpPr>
          <p:nvPr>
            <p:ph type="title"/>
          </p:nvPr>
        </p:nvSpPr>
        <p:spPr/>
        <p:txBody>
          <a:bodyPr/>
          <a:lstStyle/>
          <a:p>
            <a:r>
              <a:rPr lang="nl-NL" dirty="0"/>
              <a:t>Kegel</a:t>
            </a:r>
          </a:p>
        </p:txBody>
      </p:sp>
      <p:sp>
        <p:nvSpPr>
          <p:cNvPr id="3" name="Tijdelijke aanduiding voor inhoud 2">
            <a:extLst>
              <a:ext uri="{FF2B5EF4-FFF2-40B4-BE49-F238E27FC236}">
                <a16:creationId xmlns:a16="http://schemas.microsoft.com/office/drawing/2014/main" id="{91EE340C-6F63-4ABC-96AE-046CA8B414A2}"/>
              </a:ext>
            </a:extLst>
          </p:cNvPr>
          <p:cNvSpPr>
            <a:spLocks noGrp="1"/>
          </p:cNvSpPr>
          <p:nvPr>
            <p:ph idx="1"/>
          </p:nvPr>
        </p:nvSpPr>
        <p:spPr>
          <a:xfrm>
            <a:off x="581192" y="2180496"/>
            <a:ext cx="11029615" cy="4368585"/>
          </a:xfrm>
        </p:spPr>
        <p:txBody>
          <a:bodyPr/>
          <a:lstStyle/>
          <a:p>
            <a:r>
              <a:rPr lang="nl-NL" dirty="0" err="1"/>
              <a:t>Vkegel</a:t>
            </a:r>
            <a:r>
              <a:rPr lang="nl-NL" dirty="0"/>
              <a:t> = G x hoogte : 3</a:t>
            </a:r>
          </a:p>
          <a:p>
            <a:r>
              <a:rPr lang="nl-NL" dirty="0" err="1"/>
              <a:t>Vkegel</a:t>
            </a:r>
            <a:r>
              <a:rPr lang="nl-NL" dirty="0"/>
              <a:t> = G x hoogte x 1/3</a:t>
            </a:r>
          </a:p>
          <a:p>
            <a:endParaRPr lang="nl-NL" dirty="0"/>
          </a:p>
          <a:p>
            <a:r>
              <a:rPr lang="nl-NL" dirty="0"/>
              <a:t>Het grondvlak is altijd een cirkel</a:t>
            </a:r>
          </a:p>
          <a:p>
            <a:r>
              <a:rPr lang="nl-NL" dirty="0"/>
              <a:t>G = r x r x π </a:t>
            </a:r>
          </a:p>
          <a:p>
            <a:r>
              <a:rPr lang="nl-NL" dirty="0"/>
              <a:t>G = 6 x 6 x </a:t>
            </a:r>
            <a:r>
              <a:rPr lang="el-GR" dirty="0"/>
              <a:t>π</a:t>
            </a:r>
            <a:r>
              <a:rPr lang="nl-NL" dirty="0"/>
              <a:t> = ongeveer 113,10 cm²</a:t>
            </a:r>
          </a:p>
          <a:p>
            <a:r>
              <a:rPr lang="nl-NL" dirty="0"/>
              <a:t>Hoogte = 8 cm</a:t>
            </a:r>
          </a:p>
          <a:p>
            <a:r>
              <a:rPr lang="nl-NL" dirty="0"/>
              <a:t>V = 113,1 x 8 : 3 = 301,6 cm³</a:t>
            </a:r>
          </a:p>
          <a:p>
            <a:endParaRPr lang="nl-NL" dirty="0"/>
          </a:p>
        </p:txBody>
      </p:sp>
      <p:pic>
        <p:nvPicPr>
          <p:cNvPr id="2050" name="Picture 2" descr="Nieuwe pagina 1">
            <a:extLst>
              <a:ext uri="{FF2B5EF4-FFF2-40B4-BE49-F238E27FC236}">
                <a16:creationId xmlns:a16="http://schemas.microsoft.com/office/drawing/2014/main" id="{0AF4247C-ECDD-449B-9617-BDDD7C4A4A8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559"/>
          <a:stretch/>
        </p:blipFill>
        <p:spPr bwMode="auto">
          <a:xfrm>
            <a:off x="8101147" y="2015123"/>
            <a:ext cx="3381104" cy="384367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ep 4">
            <a:extLst>
              <a:ext uri="{FF2B5EF4-FFF2-40B4-BE49-F238E27FC236}">
                <a16:creationId xmlns:a16="http://schemas.microsoft.com/office/drawing/2014/main" id="{90E9B3F7-B826-426A-9CD2-DB47EC18C013}"/>
              </a:ext>
            </a:extLst>
          </p:cNvPr>
          <p:cNvGrpSpPr/>
          <p:nvPr/>
        </p:nvGrpSpPr>
        <p:grpSpPr>
          <a:xfrm>
            <a:off x="4290866" y="2670036"/>
            <a:ext cx="2875721" cy="523462"/>
            <a:chOff x="4290866" y="2370811"/>
            <a:chExt cx="2875721" cy="523462"/>
          </a:xfrm>
        </p:grpSpPr>
        <p:sp>
          <p:nvSpPr>
            <p:cNvPr id="6" name="Tekstvak 5">
              <a:extLst>
                <a:ext uri="{FF2B5EF4-FFF2-40B4-BE49-F238E27FC236}">
                  <a16:creationId xmlns:a16="http://schemas.microsoft.com/office/drawing/2014/main" id="{E9719841-A1C0-45C5-AA8D-AF16E596174A}"/>
                </a:ext>
              </a:extLst>
            </p:cNvPr>
            <p:cNvSpPr txBox="1"/>
            <p:nvPr/>
          </p:nvSpPr>
          <p:spPr>
            <a:xfrm>
              <a:off x="4290866" y="2439590"/>
              <a:ext cx="2875721" cy="369332"/>
            </a:xfrm>
            <a:prstGeom prst="rect">
              <a:avLst/>
            </a:prstGeom>
            <a:noFill/>
          </p:spPr>
          <p:txBody>
            <a:bodyPr wrap="square" rtlCol="0">
              <a:spAutoFit/>
            </a:bodyPr>
            <a:lstStyle/>
            <a:p>
              <a:r>
                <a:rPr lang="nl-NL" dirty="0">
                  <a:sym typeface="Wingdings" panose="05000000000000000000" pitchFamily="2" charset="2"/>
                </a:rPr>
                <a:t> </a:t>
              </a:r>
              <a:r>
                <a:rPr lang="nl-NL" dirty="0"/>
                <a:t>Dit is dezelfde formule</a:t>
              </a:r>
            </a:p>
          </p:txBody>
        </p:sp>
        <p:grpSp>
          <p:nvGrpSpPr>
            <p:cNvPr id="7" name="Groep 6">
              <a:extLst>
                <a:ext uri="{FF2B5EF4-FFF2-40B4-BE49-F238E27FC236}">
                  <a16:creationId xmlns:a16="http://schemas.microsoft.com/office/drawing/2014/main" id="{90A42941-B8FF-495D-B670-2AD843F6790A}"/>
                </a:ext>
              </a:extLst>
            </p:cNvPr>
            <p:cNvGrpSpPr/>
            <p:nvPr/>
          </p:nvGrpSpPr>
          <p:grpSpPr>
            <a:xfrm>
              <a:off x="4293704" y="2370811"/>
              <a:ext cx="99389" cy="523462"/>
              <a:chOff x="4194315" y="3127513"/>
              <a:chExt cx="99389" cy="523462"/>
            </a:xfrm>
          </p:grpSpPr>
          <p:cxnSp>
            <p:nvCxnSpPr>
              <p:cNvPr id="8" name="Rechte verbindingslijn 7">
                <a:extLst>
                  <a:ext uri="{FF2B5EF4-FFF2-40B4-BE49-F238E27FC236}">
                    <a16:creationId xmlns:a16="http://schemas.microsoft.com/office/drawing/2014/main" id="{86A1B44D-1F77-4D11-AE8C-546B9300051E}"/>
                  </a:ext>
                </a:extLst>
              </p:cNvPr>
              <p:cNvCxnSpPr/>
              <p:nvPr/>
            </p:nvCxnSpPr>
            <p:spPr>
              <a:xfrm>
                <a:off x="4293704" y="3127513"/>
                <a:ext cx="0" cy="5168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Rechte verbindingslijn 8">
                <a:extLst>
                  <a:ext uri="{FF2B5EF4-FFF2-40B4-BE49-F238E27FC236}">
                    <a16:creationId xmlns:a16="http://schemas.microsoft.com/office/drawing/2014/main" id="{058314DD-A82D-4B12-A9ED-56564EAB2964}"/>
                  </a:ext>
                </a:extLst>
              </p:cNvPr>
              <p:cNvCxnSpPr/>
              <p:nvPr/>
            </p:nvCxnSpPr>
            <p:spPr>
              <a:xfrm flipH="1">
                <a:off x="4200939" y="3127513"/>
                <a:ext cx="9276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DB8F32AA-4E5A-4BFB-B354-319CFB40B68A}"/>
                  </a:ext>
                </a:extLst>
              </p:cNvPr>
              <p:cNvCxnSpPr/>
              <p:nvPr/>
            </p:nvCxnSpPr>
            <p:spPr>
              <a:xfrm flipH="1">
                <a:off x="4194315" y="3650975"/>
                <a:ext cx="92765" cy="0"/>
              </a:xfrm>
              <a:prstGeom prst="line">
                <a:avLst/>
              </a:prstGeom>
              <a:ln w="38100"/>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268720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B00E4F-D9AA-476A-93B6-B9CD2BD57D38}"/>
              </a:ext>
            </a:extLst>
          </p:cNvPr>
          <p:cNvSpPr>
            <a:spLocks noGrp="1"/>
          </p:cNvSpPr>
          <p:nvPr>
            <p:ph type="title"/>
          </p:nvPr>
        </p:nvSpPr>
        <p:spPr/>
        <p:txBody>
          <a:bodyPr/>
          <a:lstStyle/>
          <a:p>
            <a:r>
              <a:rPr lang="nl-NL" dirty="0"/>
              <a:t>Begrippen</a:t>
            </a:r>
          </a:p>
        </p:txBody>
      </p:sp>
      <p:sp>
        <p:nvSpPr>
          <p:cNvPr id="3" name="Tijdelijke aanduiding voor inhoud 2">
            <a:extLst>
              <a:ext uri="{FF2B5EF4-FFF2-40B4-BE49-F238E27FC236}">
                <a16:creationId xmlns:a16="http://schemas.microsoft.com/office/drawing/2014/main" id="{8E5C048D-567A-44A3-8A00-B78A8C6F1842}"/>
              </a:ext>
            </a:extLst>
          </p:cNvPr>
          <p:cNvSpPr>
            <a:spLocks noGrp="1"/>
          </p:cNvSpPr>
          <p:nvPr>
            <p:ph idx="1"/>
          </p:nvPr>
        </p:nvSpPr>
        <p:spPr/>
        <p:txBody>
          <a:bodyPr/>
          <a:lstStyle/>
          <a:p>
            <a:r>
              <a:rPr lang="nl-NL" dirty="0"/>
              <a:t>Prisma = Een ruimtelijk figuur waarbij het grondvlak evenwijdig loopt aan het bovenvlak en deze vlakken dezelfde vorm en grootte hebben. Daarnaast kun je een prisma evenwijdig aan het grondvlak in stukken snijden, waarbij de stukken dezelfde vorm en grootte hebben. </a:t>
            </a:r>
          </a:p>
          <a:p>
            <a:pPr lvl="1"/>
            <a:r>
              <a:rPr lang="nl-NL" dirty="0"/>
              <a:t>Het grondvlak van een prisma kan allerlei vormen aannemen: rechthoek, driehoek, vijfhoek, achthoek enz.</a:t>
            </a:r>
          </a:p>
        </p:txBody>
      </p:sp>
    </p:spTree>
    <p:extLst>
      <p:ext uri="{BB962C8B-B14F-4D97-AF65-F5344CB8AC3E}">
        <p14:creationId xmlns:p14="http://schemas.microsoft.com/office/powerpoint/2010/main" val="332030159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157</TotalTime>
  <Words>356</Words>
  <Application>Microsoft Office PowerPoint</Application>
  <PresentationFormat>Breedbeeld</PresentationFormat>
  <Paragraphs>75</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Corbel</vt:lpstr>
      <vt:lpstr>Gill Sans MT</vt:lpstr>
      <vt:lpstr>Wingdings 2</vt:lpstr>
      <vt:lpstr>Dividend</vt:lpstr>
      <vt:lpstr>Hoofdstuk 10</vt:lpstr>
      <vt:lpstr>Wat gaan we doen ?</vt:lpstr>
      <vt:lpstr>Letters</vt:lpstr>
      <vt:lpstr>Cilinder </vt:lpstr>
      <vt:lpstr>Prisma</vt:lpstr>
      <vt:lpstr>Piramide</vt:lpstr>
      <vt:lpstr>Kegel</vt:lpstr>
      <vt:lpstr>Begrippen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10</dc:title>
  <dc:creator>Charlotte</dc:creator>
  <cp:lastModifiedBy>Nienke Bos</cp:lastModifiedBy>
  <cp:revision>11</cp:revision>
  <dcterms:created xsi:type="dcterms:W3CDTF">2020-04-01T09:58:37Z</dcterms:created>
  <dcterms:modified xsi:type="dcterms:W3CDTF">2020-04-02T20:24:22Z</dcterms:modified>
</cp:coreProperties>
</file>