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9" autoAdjust="0"/>
    <p:restoredTop sz="94660"/>
  </p:normalViewPr>
  <p:slideViewPr>
    <p:cSldViewPr snapToGrid="0">
      <p:cViewPr varScale="1">
        <p:scale>
          <a:sx n="39" d="100"/>
          <a:sy n="39" d="100"/>
        </p:scale>
        <p:origin x="60" y="7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nl-NL"/>
              <a:t>Klik om stijl te bewerken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4045CD7F-2002-45A0-9B5A-C257F0A96146}" type="datetimeFigureOut">
              <a:rPr lang="nl-NL" smtClean="0"/>
              <a:t>2-4-2020</a:t>
            </a:fld>
            <a:endParaRPr lang="nl-NL"/>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nl-NL"/>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6FB9CE29-A6B1-4BE8-9195-8CB5D365B89A}" type="slidenum">
              <a:rPr lang="nl-NL" smtClean="0"/>
              <a:t>‹nr.›</a:t>
            </a:fld>
            <a:endParaRPr lang="nl-NL"/>
          </a:p>
        </p:txBody>
      </p:sp>
    </p:spTree>
    <p:extLst>
      <p:ext uri="{BB962C8B-B14F-4D97-AF65-F5344CB8AC3E}">
        <p14:creationId xmlns:p14="http://schemas.microsoft.com/office/powerpoint/2010/main" val="897121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045CD7F-2002-45A0-9B5A-C257F0A96146}" type="datetimeFigureOut">
              <a:rPr lang="nl-NL" smtClean="0"/>
              <a:t>2-4-2020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6FB9CE29-A6B1-4BE8-9195-8CB5D365B89A}" type="slidenum">
              <a:rPr lang="nl-NL" smtClean="0"/>
              <a:t>‹nr.›</a:t>
            </a:fld>
            <a:endParaRPr lang="nl-NL"/>
          </a:p>
        </p:txBody>
      </p:sp>
    </p:spTree>
    <p:extLst>
      <p:ext uri="{BB962C8B-B14F-4D97-AF65-F5344CB8AC3E}">
        <p14:creationId xmlns:p14="http://schemas.microsoft.com/office/powerpoint/2010/main" val="98675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4045CD7F-2002-45A0-9B5A-C257F0A96146}" type="datetimeFigureOut">
              <a:rPr lang="nl-NL" smtClean="0"/>
              <a:t>2-4-2020</a:t>
            </a:fld>
            <a:endParaRPr lang="nl-NL"/>
          </a:p>
        </p:txBody>
      </p:sp>
      <p:sp>
        <p:nvSpPr>
          <p:cNvPr id="5" name="Footer Placeholder 4"/>
          <p:cNvSpPr>
            <a:spLocks noGrp="1"/>
          </p:cNvSpPr>
          <p:nvPr>
            <p:ph type="ftr" sz="quarter" idx="11"/>
          </p:nvPr>
        </p:nvSpPr>
        <p:spPr>
          <a:xfrm>
            <a:off x="774923" y="5951811"/>
            <a:ext cx="7896279" cy="365125"/>
          </a:xfrm>
        </p:spPr>
        <p:txBody>
          <a:bodyPr/>
          <a:lstStyle/>
          <a:p>
            <a:endParaRPr lang="nl-NL"/>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6FB9CE29-A6B1-4BE8-9195-8CB5D365B89A}" type="slidenum">
              <a:rPr lang="nl-NL" smtClean="0"/>
              <a:t>‹nr.›</a:t>
            </a:fld>
            <a:endParaRPr lang="nl-NL"/>
          </a:p>
        </p:txBody>
      </p:sp>
    </p:spTree>
    <p:extLst>
      <p:ext uri="{BB962C8B-B14F-4D97-AF65-F5344CB8AC3E}">
        <p14:creationId xmlns:p14="http://schemas.microsoft.com/office/powerpoint/2010/main" val="3831349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nl-NL"/>
              <a:t>Klik om stijl te bewerken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045CD7F-2002-45A0-9B5A-C257F0A96146}" type="datetimeFigureOut">
              <a:rPr lang="nl-NL" smtClean="0"/>
              <a:t>2-4-2020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a:xfrm>
            <a:off x="10558300" y="5956137"/>
            <a:ext cx="1052508" cy="365125"/>
          </a:xfrm>
        </p:spPr>
        <p:txBody>
          <a:bodyPr/>
          <a:lstStyle/>
          <a:p>
            <a:fld id="{6FB9CE29-A6B1-4BE8-9195-8CB5D365B89A}" type="slidenum">
              <a:rPr lang="nl-NL" smtClean="0"/>
              <a:t>‹nr.›</a:t>
            </a:fld>
            <a:endParaRPr lang="nl-NL"/>
          </a:p>
        </p:txBody>
      </p:sp>
    </p:spTree>
    <p:extLst>
      <p:ext uri="{BB962C8B-B14F-4D97-AF65-F5344CB8AC3E}">
        <p14:creationId xmlns:p14="http://schemas.microsoft.com/office/powerpoint/2010/main" val="2000280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nl-NL"/>
              <a:t>Klik om stijl te bewerken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4045CD7F-2002-45A0-9B5A-C257F0A96146}" type="datetimeFigureOut">
              <a:rPr lang="nl-NL" smtClean="0"/>
              <a:t>2-4-2020</a:t>
            </a:fld>
            <a:endParaRPr lang="nl-NL"/>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nl-NL"/>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6FB9CE29-A6B1-4BE8-9195-8CB5D365B89A}" type="slidenum">
              <a:rPr lang="nl-NL" smtClean="0"/>
              <a:t>‹nr.›</a:t>
            </a:fld>
            <a:endParaRPr lang="nl-NL"/>
          </a:p>
        </p:txBody>
      </p:sp>
    </p:spTree>
    <p:extLst>
      <p:ext uri="{BB962C8B-B14F-4D97-AF65-F5344CB8AC3E}">
        <p14:creationId xmlns:p14="http://schemas.microsoft.com/office/powerpoint/2010/main" val="2424337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nl-NL"/>
              <a:t>Klik om stijl te bewerken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4045CD7F-2002-45A0-9B5A-C257F0A96146}" type="datetimeFigureOut">
              <a:rPr lang="nl-NL" smtClean="0"/>
              <a:t>2-4-2020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6FB9CE29-A6B1-4BE8-9195-8CB5D365B89A}" type="slidenum">
              <a:rPr lang="nl-NL" smtClean="0"/>
              <a:t>‹nr.›</a:t>
            </a:fld>
            <a:endParaRPr lang="nl-NL"/>
          </a:p>
        </p:txBody>
      </p:sp>
    </p:spTree>
    <p:extLst>
      <p:ext uri="{BB962C8B-B14F-4D97-AF65-F5344CB8AC3E}">
        <p14:creationId xmlns:p14="http://schemas.microsoft.com/office/powerpoint/2010/main" val="1106837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nl-NL"/>
              <a:t>Klik om stijl te bewerken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4045CD7F-2002-45A0-9B5A-C257F0A96146}" type="datetimeFigureOut">
              <a:rPr lang="nl-NL" smtClean="0"/>
              <a:t>2-4-2020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6FB9CE29-A6B1-4BE8-9195-8CB5D365B89A}" type="slidenum">
              <a:rPr lang="nl-NL" smtClean="0"/>
              <a:t>‹nr.›</a:t>
            </a:fld>
            <a:endParaRPr lang="nl-NL"/>
          </a:p>
        </p:txBody>
      </p:sp>
    </p:spTree>
    <p:extLst>
      <p:ext uri="{BB962C8B-B14F-4D97-AF65-F5344CB8AC3E}">
        <p14:creationId xmlns:p14="http://schemas.microsoft.com/office/powerpoint/2010/main" val="2872395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4045CD7F-2002-45A0-9B5A-C257F0A96146}" type="datetimeFigureOut">
              <a:rPr lang="nl-NL" smtClean="0"/>
              <a:t>2-4-2020</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6FB9CE29-A6B1-4BE8-9195-8CB5D365B89A}" type="slidenum">
              <a:rPr lang="nl-NL" smtClean="0"/>
              <a:t>‹nr.›</a:t>
            </a:fld>
            <a:endParaRPr lang="nl-NL"/>
          </a:p>
        </p:txBody>
      </p:sp>
    </p:spTree>
    <p:extLst>
      <p:ext uri="{BB962C8B-B14F-4D97-AF65-F5344CB8AC3E}">
        <p14:creationId xmlns:p14="http://schemas.microsoft.com/office/powerpoint/2010/main" val="3867840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45CD7F-2002-45A0-9B5A-C257F0A96146}" type="datetimeFigureOut">
              <a:rPr lang="nl-NL" smtClean="0"/>
              <a:t>2-4-2020</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6FB9CE29-A6B1-4BE8-9195-8CB5D365B89A}" type="slidenum">
              <a:rPr lang="nl-NL" smtClean="0"/>
              <a:t>‹nr.›</a:t>
            </a:fld>
            <a:endParaRPr lang="nl-NL"/>
          </a:p>
        </p:txBody>
      </p:sp>
    </p:spTree>
    <p:extLst>
      <p:ext uri="{BB962C8B-B14F-4D97-AF65-F5344CB8AC3E}">
        <p14:creationId xmlns:p14="http://schemas.microsoft.com/office/powerpoint/2010/main" val="1342968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nl-NL"/>
              <a:t>Klik om stijl te bewerken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4045CD7F-2002-45A0-9B5A-C257F0A96146}" type="datetimeFigureOut">
              <a:rPr lang="nl-NL" smtClean="0"/>
              <a:t>2-4-2020</a:t>
            </a:fld>
            <a:endParaRPr lang="nl-NL"/>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nl-NL"/>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6FB9CE29-A6B1-4BE8-9195-8CB5D365B89A}" type="slidenum">
              <a:rPr lang="nl-NL" smtClean="0"/>
              <a:t>‹nr.›</a:t>
            </a:fld>
            <a:endParaRPr lang="nl-NL"/>
          </a:p>
        </p:txBody>
      </p:sp>
    </p:spTree>
    <p:extLst>
      <p:ext uri="{BB962C8B-B14F-4D97-AF65-F5344CB8AC3E}">
        <p14:creationId xmlns:p14="http://schemas.microsoft.com/office/powerpoint/2010/main" val="427112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nl-NL"/>
              <a:t>Klik om stijl te bewerken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045CD7F-2002-45A0-9B5A-C257F0A96146}" type="datetimeFigureOut">
              <a:rPr lang="nl-NL" smtClean="0"/>
              <a:t>2-4-2020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6FB9CE29-A6B1-4BE8-9195-8CB5D365B89A}" type="slidenum">
              <a:rPr lang="nl-NL" smtClean="0"/>
              <a:t>‹nr.›</a:t>
            </a:fld>
            <a:endParaRPr lang="nl-NL"/>
          </a:p>
        </p:txBody>
      </p:sp>
    </p:spTree>
    <p:extLst>
      <p:ext uri="{BB962C8B-B14F-4D97-AF65-F5344CB8AC3E}">
        <p14:creationId xmlns:p14="http://schemas.microsoft.com/office/powerpoint/2010/main" val="2517227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nl-NL"/>
              <a:t>Klik om stijl te bewerken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4045CD7F-2002-45A0-9B5A-C257F0A96146}" type="datetimeFigureOut">
              <a:rPr lang="nl-NL" smtClean="0"/>
              <a:t>2-4-2020</a:t>
            </a:fld>
            <a:endParaRPr lang="nl-NL"/>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nl-NL"/>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6FB9CE29-A6B1-4BE8-9195-8CB5D365B89A}" type="slidenum">
              <a:rPr lang="nl-NL" smtClean="0"/>
              <a:t>‹nr.›</a:t>
            </a:fld>
            <a:endParaRPr lang="nl-NL"/>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7823443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719F96-12C4-4A28-8799-9508E227D2E3}"/>
              </a:ext>
            </a:extLst>
          </p:cNvPr>
          <p:cNvSpPr>
            <a:spLocks noGrp="1"/>
          </p:cNvSpPr>
          <p:nvPr>
            <p:ph type="ctrTitle"/>
          </p:nvPr>
        </p:nvSpPr>
        <p:spPr/>
        <p:txBody>
          <a:bodyPr/>
          <a:lstStyle/>
          <a:p>
            <a:r>
              <a:rPr lang="nl-NL" dirty="0"/>
              <a:t>Hoofdstuk 10</a:t>
            </a:r>
          </a:p>
        </p:txBody>
      </p:sp>
      <p:sp>
        <p:nvSpPr>
          <p:cNvPr id="3" name="Ondertitel 2">
            <a:extLst>
              <a:ext uri="{FF2B5EF4-FFF2-40B4-BE49-F238E27FC236}">
                <a16:creationId xmlns:a16="http://schemas.microsoft.com/office/drawing/2014/main" id="{B38169FD-E589-4412-9C26-6CA193B61813}"/>
              </a:ext>
            </a:extLst>
          </p:cNvPr>
          <p:cNvSpPr>
            <a:spLocks noGrp="1"/>
          </p:cNvSpPr>
          <p:nvPr>
            <p:ph type="subTitle" idx="1"/>
          </p:nvPr>
        </p:nvSpPr>
        <p:spPr/>
        <p:txBody>
          <a:bodyPr/>
          <a:lstStyle/>
          <a:p>
            <a:r>
              <a:rPr lang="nl-NL" dirty="0"/>
              <a:t>Uitleg</a:t>
            </a:r>
          </a:p>
        </p:txBody>
      </p:sp>
    </p:spTree>
    <p:extLst>
      <p:ext uri="{BB962C8B-B14F-4D97-AF65-F5344CB8AC3E}">
        <p14:creationId xmlns:p14="http://schemas.microsoft.com/office/powerpoint/2010/main" val="1362525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FCDFC9-4BC4-4B47-9018-76B99A69AB0A}"/>
              </a:ext>
            </a:extLst>
          </p:cNvPr>
          <p:cNvSpPr>
            <a:spLocks noGrp="1"/>
          </p:cNvSpPr>
          <p:nvPr>
            <p:ph type="title"/>
          </p:nvPr>
        </p:nvSpPr>
        <p:spPr/>
        <p:txBody>
          <a:bodyPr/>
          <a:lstStyle/>
          <a:p>
            <a:r>
              <a:rPr lang="nl-NL" dirty="0"/>
              <a:t>Wat gaan we doen ?</a:t>
            </a:r>
          </a:p>
        </p:txBody>
      </p:sp>
      <p:sp>
        <p:nvSpPr>
          <p:cNvPr id="3" name="Tijdelijke aanduiding voor inhoud 2">
            <a:extLst>
              <a:ext uri="{FF2B5EF4-FFF2-40B4-BE49-F238E27FC236}">
                <a16:creationId xmlns:a16="http://schemas.microsoft.com/office/drawing/2014/main" id="{669D95A4-66CA-44D6-B649-BC1786705AA2}"/>
              </a:ext>
            </a:extLst>
          </p:cNvPr>
          <p:cNvSpPr>
            <a:spLocks noGrp="1"/>
          </p:cNvSpPr>
          <p:nvPr>
            <p:ph idx="1"/>
          </p:nvPr>
        </p:nvSpPr>
        <p:spPr/>
        <p:txBody>
          <a:bodyPr>
            <a:normAutofit/>
          </a:bodyPr>
          <a:lstStyle/>
          <a:p>
            <a:r>
              <a:rPr lang="nl-NL" sz="2400" dirty="0"/>
              <a:t>Letters als afkorting</a:t>
            </a:r>
          </a:p>
          <a:p>
            <a:r>
              <a:rPr lang="nl-NL" sz="2400" dirty="0"/>
              <a:t>Inhoud </a:t>
            </a:r>
          </a:p>
          <a:p>
            <a:pPr lvl="1"/>
            <a:r>
              <a:rPr lang="nl-NL" sz="2000" dirty="0"/>
              <a:t>cilinder</a:t>
            </a:r>
          </a:p>
          <a:p>
            <a:pPr lvl="1"/>
            <a:r>
              <a:rPr lang="nl-NL" sz="2000" dirty="0"/>
              <a:t>prisma</a:t>
            </a:r>
          </a:p>
          <a:p>
            <a:pPr lvl="1"/>
            <a:r>
              <a:rPr lang="nl-NL" sz="2000" dirty="0"/>
              <a:t>piramide</a:t>
            </a:r>
          </a:p>
          <a:p>
            <a:pPr lvl="1"/>
            <a:r>
              <a:rPr lang="nl-NL" sz="2000" dirty="0"/>
              <a:t>kegel</a:t>
            </a:r>
          </a:p>
          <a:p>
            <a:r>
              <a:rPr lang="nl-NL" sz="2400" dirty="0"/>
              <a:t>Begrippen ?</a:t>
            </a:r>
          </a:p>
        </p:txBody>
      </p:sp>
    </p:spTree>
    <p:extLst>
      <p:ext uri="{BB962C8B-B14F-4D97-AF65-F5344CB8AC3E}">
        <p14:creationId xmlns:p14="http://schemas.microsoft.com/office/powerpoint/2010/main" val="2174508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2CA3F8-E98F-4C77-A59B-09AF542C7D62}"/>
              </a:ext>
            </a:extLst>
          </p:cNvPr>
          <p:cNvSpPr>
            <a:spLocks noGrp="1"/>
          </p:cNvSpPr>
          <p:nvPr>
            <p:ph type="title"/>
          </p:nvPr>
        </p:nvSpPr>
        <p:spPr/>
        <p:txBody>
          <a:bodyPr/>
          <a:lstStyle/>
          <a:p>
            <a:r>
              <a:rPr lang="nl-NL" dirty="0"/>
              <a:t>Letters</a:t>
            </a:r>
          </a:p>
        </p:txBody>
      </p:sp>
      <p:sp>
        <p:nvSpPr>
          <p:cNvPr id="3" name="Tijdelijke aanduiding voor inhoud 2">
            <a:extLst>
              <a:ext uri="{FF2B5EF4-FFF2-40B4-BE49-F238E27FC236}">
                <a16:creationId xmlns:a16="http://schemas.microsoft.com/office/drawing/2014/main" id="{C8CFD638-D82B-426B-9663-4E6CDA82A8A9}"/>
              </a:ext>
            </a:extLst>
          </p:cNvPr>
          <p:cNvSpPr>
            <a:spLocks noGrp="1"/>
          </p:cNvSpPr>
          <p:nvPr>
            <p:ph idx="1"/>
          </p:nvPr>
        </p:nvSpPr>
        <p:spPr>
          <a:xfrm>
            <a:off x="581192" y="2180496"/>
            <a:ext cx="2240385" cy="3678303"/>
          </a:xfrm>
        </p:spPr>
        <p:txBody>
          <a:bodyPr/>
          <a:lstStyle/>
          <a:p>
            <a:pPr marL="0" indent="0">
              <a:buNone/>
            </a:pPr>
            <a:r>
              <a:rPr lang="nl-NL" dirty="0"/>
              <a:t>r</a:t>
            </a:r>
          </a:p>
          <a:p>
            <a:pPr marL="0" indent="0">
              <a:buNone/>
            </a:pPr>
            <a:r>
              <a:rPr lang="nl-NL" dirty="0"/>
              <a:t>d</a:t>
            </a:r>
          </a:p>
          <a:p>
            <a:pPr marL="0" indent="0">
              <a:buNone/>
            </a:pPr>
            <a:r>
              <a:rPr lang="nl-NL" dirty="0"/>
              <a:t>A</a:t>
            </a:r>
          </a:p>
          <a:p>
            <a:pPr marL="0" indent="0">
              <a:buNone/>
            </a:pPr>
            <a:r>
              <a:rPr lang="nl-NL" dirty="0"/>
              <a:t>P</a:t>
            </a:r>
          </a:p>
          <a:p>
            <a:pPr marL="0" indent="0">
              <a:buNone/>
            </a:pPr>
            <a:r>
              <a:rPr lang="nl-NL" dirty="0"/>
              <a:t>G </a:t>
            </a:r>
          </a:p>
          <a:p>
            <a:pPr marL="0" indent="0">
              <a:buNone/>
            </a:pPr>
            <a:r>
              <a:rPr lang="nl-NL" dirty="0"/>
              <a:t>V</a:t>
            </a:r>
          </a:p>
          <a:p>
            <a:pPr marL="0" indent="0">
              <a:buNone/>
            </a:pPr>
            <a:endParaRPr lang="nl-NL" dirty="0"/>
          </a:p>
        </p:txBody>
      </p:sp>
      <p:sp>
        <p:nvSpPr>
          <p:cNvPr id="4" name="Tijdelijke aanduiding voor inhoud 2">
            <a:extLst>
              <a:ext uri="{FF2B5EF4-FFF2-40B4-BE49-F238E27FC236}">
                <a16:creationId xmlns:a16="http://schemas.microsoft.com/office/drawing/2014/main" id="{CF4B7BA1-48A1-4BD1-8796-608CAA6287D7}"/>
              </a:ext>
            </a:extLst>
          </p:cNvPr>
          <p:cNvSpPr txBox="1">
            <a:spLocks/>
          </p:cNvSpPr>
          <p:nvPr/>
        </p:nvSpPr>
        <p:spPr>
          <a:xfrm>
            <a:off x="2821577" y="2180496"/>
            <a:ext cx="4572000" cy="3678303"/>
          </a:xfrm>
          <a:prstGeom prst="rect">
            <a:avLst/>
          </a:prstGeom>
        </p:spPr>
        <p:txBody>
          <a:bodyPr vert="horz" lIns="91440" tIns="45720" rIns="91440" bIns="45720" rtlCol="0" anchor="ctr">
            <a:normAutofit/>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Font typeface="Wingdings 2" panose="05020102010507070707" pitchFamily="18" charset="2"/>
              <a:buNone/>
            </a:pPr>
            <a:r>
              <a:rPr lang="nl-NL" dirty="0"/>
              <a:t>Straal			(=radius in Engels)</a:t>
            </a:r>
          </a:p>
          <a:p>
            <a:pPr marL="0" indent="0">
              <a:buFont typeface="Wingdings 2" panose="05020102010507070707" pitchFamily="18" charset="2"/>
              <a:buNone/>
            </a:pPr>
            <a:r>
              <a:rPr lang="nl-NL" dirty="0"/>
              <a:t>diameter</a:t>
            </a:r>
          </a:p>
          <a:p>
            <a:pPr marL="0" indent="0">
              <a:buFont typeface="Wingdings 2" panose="05020102010507070707" pitchFamily="18" charset="2"/>
              <a:buNone/>
            </a:pPr>
            <a:r>
              <a:rPr lang="nl-NL" dirty="0"/>
              <a:t>Oppervlakte		(=area in Engels)</a:t>
            </a:r>
          </a:p>
          <a:p>
            <a:pPr marL="0" indent="0">
              <a:buFont typeface="Wingdings 2" panose="05020102010507070707" pitchFamily="18" charset="2"/>
              <a:buNone/>
            </a:pPr>
            <a:r>
              <a:rPr lang="nl-NL" dirty="0"/>
              <a:t>Omtrek			(=perimeter in Engels)</a:t>
            </a:r>
          </a:p>
          <a:p>
            <a:pPr marL="0" indent="0">
              <a:buFont typeface="Wingdings 2" panose="05020102010507070707" pitchFamily="18" charset="2"/>
              <a:buNone/>
            </a:pPr>
            <a:r>
              <a:rPr lang="nl-NL" dirty="0"/>
              <a:t>A grondvlak </a:t>
            </a:r>
          </a:p>
          <a:p>
            <a:pPr marL="0" indent="0">
              <a:buFont typeface="Wingdings 2" panose="05020102010507070707" pitchFamily="18" charset="2"/>
              <a:buNone/>
            </a:pPr>
            <a:r>
              <a:rPr lang="nl-NL" dirty="0"/>
              <a:t>inhoud 			(=volume in Engels)</a:t>
            </a:r>
          </a:p>
          <a:p>
            <a:pPr marL="0" indent="0">
              <a:buFont typeface="Wingdings 2" panose="05020102010507070707" pitchFamily="18" charset="2"/>
              <a:buNone/>
            </a:pPr>
            <a:endParaRPr lang="nl-NL" dirty="0"/>
          </a:p>
        </p:txBody>
      </p:sp>
    </p:spTree>
    <p:extLst>
      <p:ext uri="{BB962C8B-B14F-4D97-AF65-F5344CB8AC3E}">
        <p14:creationId xmlns:p14="http://schemas.microsoft.com/office/powerpoint/2010/main" val="29251837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2704DCF-C75D-4BB4-90EB-691FDC6E2454}"/>
              </a:ext>
            </a:extLst>
          </p:cNvPr>
          <p:cNvSpPr>
            <a:spLocks noGrp="1"/>
          </p:cNvSpPr>
          <p:nvPr>
            <p:ph type="title"/>
          </p:nvPr>
        </p:nvSpPr>
        <p:spPr/>
        <p:txBody>
          <a:bodyPr/>
          <a:lstStyle/>
          <a:p>
            <a:r>
              <a:rPr lang="nl-NL" dirty="0"/>
              <a:t>Cilinder </a:t>
            </a:r>
          </a:p>
        </p:txBody>
      </p:sp>
      <p:sp>
        <p:nvSpPr>
          <p:cNvPr id="3" name="Tijdelijke aanduiding voor inhoud 2">
            <a:extLst>
              <a:ext uri="{FF2B5EF4-FFF2-40B4-BE49-F238E27FC236}">
                <a16:creationId xmlns:a16="http://schemas.microsoft.com/office/drawing/2014/main" id="{8F9F6729-867C-463C-A6BD-805C46BECD9D}"/>
              </a:ext>
            </a:extLst>
          </p:cNvPr>
          <p:cNvSpPr>
            <a:spLocks noGrp="1"/>
          </p:cNvSpPr>
          <p:nvPr>
            <p:ph idx="1"/>
          </p:nvPr>
        </p:nvSpPr>
        <p:spPr>
          <a:xfrm>
            <a:off x="581192" y="2180496"/>
            <a:ext cx="11029615" cy="4313069"/>
          </a:xfrm>
        </p:spPr>
        <p:txBody>
          <a:bodyPr/>
          <a:lstStyle/>
          <a:p>
            <a:pPr marL="0" indent="0">
              <a:buNone/>
            </a:pPr>
            <a:r>
              <a:rPr lang="nl-NL" dirty="0"/>
              <a:t>Formule:</a:t>
            </a:r>
          </a:p>
          <a:p>
            <a:r>
              <a:rPr lang="nl-NL" dirty="0" err="1"/>
              <a:t>Vcilinder</a:t>
            </a:r>
            <a:r>
              <a:rPr lang="nl-NL" dirty="0"/>
              <a:t> = G x hoogte</a:t>
            </a:r>
          </a:p>
          <a:p>
            <a:endParaRPr lang="nl-NL" dirty="0"/>
          </a:p>
          <a:p>
            <a:r>
              <a:rPr lang="nl-NL" dirty="0"/>
              <a:t>Het grondvlak is een cirkel</a:t>
            </a:r>
          </a:p>
          <a:p>
            <a:r>
              <a:rPr lang="nl-NL" dirty="0"/>
              <a:t>G = r x r x π</a:t>
            </a:r>
          </a:p>
          <a:p>
            <a:r>
              <a:rPr lang="nl-NL" dirty="0"/>
              <a:t>G = 3 x 3 x π = ongeveer 28,27 cm²</a:t>
            </a:r>
          </a:p>
          <a:p>
            <a:r>
              <a:rPr lang="nl-NL" dirty="0"/>
              <a:t>Hoogte = 10 cm</a:t>
            </a:r>
          </a:p>
          <a:p>
            <a:r>
              <a:rPr lang="nl-NL" dirty="0"/>
              <a:t>V = 28,27 x 10 = 282,7 cm³</a:t>
            </a:r>
          </a:p>
        </p:txBody>
      </p:sp>
      <p:pic>
        <p:nvPicPr>
          <p:cNvPr id="4" name="Afbeelding 3">
            <a:extLst>
              <a:ext uri="{FF2B5EF4-FFF2-40B4-BE49-F238E27FC236}">
                <a16:creationId xmlns:a16="http://schemas.microsoft.com/office/drawing/2014/main" id="{7335834D-2B13-4D39-AA95-76BE0103E5AC}"/>
              </a:ext>
            </a:extLst>
          </p:cNvPr>
          <p:cNvPicPr>
            <a:picLocks noChangeAspect="1"/>
          </p:cNvPicPr>
          <p:nvPr/>
        </p:nvPicPr>
        <p:blipFill>
          <a:blip r:embed="rId2"/>
          <a:stretch>
            <a:fillRect/>
          </a:stretch>
        </p:blipFill>
        <p:spPr>
          <a:xfrm>
            <a:off x="8851051" y="2187027"/>
            <a:ext cx="2432002" cy="2828524"/>
          </a:xfrm>
          <a:prstGeom prst="rect">
            <a:avLst/>
          </a:prstGeom>
        </p:spPr>
      </p:pic>
    </p:spTree>
    <p:extLst>
      <p:ext uri="{BB962C8B-B14F-4D97-AF65-F5344CB8AC3E}">
        <p14:creationId xmlns:p14="http://schemas.microsoft.com/office/powerpoint/2010/main" val="2100098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B5E9BE-5BF4-4F35-9F60-68C0D297C711}"/>
              </a:ext>
            </a:extLst>
          </p:cNvPr>
          <p:cNvSpPr>
            <a:spLocks noGrp="1"/>
          </p:cNvSpPr>
          <p:nvPr>
            <p:ph type="title"/>
          </p:nvPr>
        </p:nvSpPr>
        <p:spPr/>
        <p:txBody>
          <a:bodyPr/>
          <a:lstStyle/>
          <a:p>
            <a:r>
              <a:rPr lang="nl-NL" dirty="0"/>
              <a:t>Prisma</a:t>
            </a:r>
          </a:p>
        </p:txBody>
      </p:sp>
      <p:sp>
        <p:nvSpPr>
          <p:cNvPr id="3" name="Tijdelijke aanduiding voor inhoud 2">
            <a:extLst>
              <a:ext uri="{FF2B5EF4-FFF2-40B4-BE49-F238E27FC236}">
                <a16:creationId xmlns:a16="http://schemas.microsoft.com/office/drawing/2014/main" id="{5D4A274E-BF01-437F-B7D8-2E77848EDFD4}"/>
              </a:ext>
            </a:extLst>
          </p:cNvPr>
          <p:cNvSpPr>
            <a:spLocks noGrp="1"/>
          </p:cNvSpPr>
          <p:nvPr>
            <p:ph idx="1"/>
          </p:nvPr>
        </p:nvSpPr>
        <p:spPr/>
        <p:txBody>
          <a:bodyPr/>
          <a:lstStyle/>
          <a:p>
            <a:pPr marL="0" indent="0">
              <a:buNone/>
            </a:pPr>
            <a:r>
              <a:rPr lang="nl-NL" dirty="0"/>
              <a:t>Formule:</a:t>
            </a:r>
          </a:p>
          <a:p>
            <a:r>
              <a:rPr lang="nl-NL" dirty="0" err="1"/>
              <a:t>Vprisma</a:t>
            </a:r>
            <a:r>
              <a:rPr lang="nl-NL" dirty="0"/>
              <a:t> = G x hoogte</a:t>
            </a:r>
          </a:p>
          <a:p>
            <a:endParaRPr lang="nl-NL" dirty="0"/>
          </a:p>
          <a:p>
            <a:r>
              <a:rPr lang="nl-NL" dirty="0"/>
              <a:t>Het grondvlak is een driehoek</a:t>
            </a:r>
          </a:p>
          <a:p>
            <a:r>
              <a:rPr lang="nl-NL" dirty="0"/>
              <a:t>G = basis x bijbehorende hoogte : 2</a:t>
            </a:r>
          </a:p>
          <a:p>
            <a:r>
              <a:rPr lang="nl-NL" dirty="0"/>
              <a:t>G = 8 x 4 : 2 = 16 cm²</a:t>
            </a:r>
          </a:p>
          <a:p>
            <a:r>
              <a:rPr lang="nl-NL" dirty="0"/>
              <a:t>Hoogte = 16 cm</a:t>
            </a:r>
          </a:p>
          <a:p>
            <a:r>
              <a:rPr lang="nl-NL" dirty="0"/>
              <a:t>V = 16 x 16 = 256cm³</a:t>
            </a:r>
          </a:p>
        </p:txBody>
      </p:sp>
      <p:pic>
        <p:nvPicPr>
          <p:cNvPr id="1026" name="Picture 2" descr="Prisma - YouTube">
            <a:extLst>
              <a:ext uri="{FF2B5EF4-FFF2-40B4-BE49-F238E27FC236}">
                <a16:creationId xmlns:a16="http://schemas.microsoft.com/office/drawing/2014/main" id="{D0FF9909-DE8E-4ED5-B6AD-A747741BF9E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1357" t="10238" r="67107" b="25021"/>
          <a:stretch/>
        </p:blipFill>
        <p:spPr bwMode="auto">
          <a:xfrm>
            <a:off x="8985173" y="1943128"/>
            <a:ext cx="2625634" cy="4439889"/>
          </a:xfrm>
          <a:prstGeom prst="rect">
            <a:avLst/>
          </a:prstGeom>
          <a:noFill/>
          <a:extLst>
            <a:ext uri="{909E8E84-426E-40DD-AFC4-6F175D3DCCD1}">
              <a14:hiddenFill xmlns:a14="http://schemas.microsoft.com/office/drawing/2010/main">
                <a:solidFill>
                  <a:srgbClr val="FFFFFF"/>
                </a:solidFill>
              </a14:hiddenFill>
            </a:ext>
          </a:extLst>
        </p:spPr>
      </p:pic>
      <p:cxnSp>
        <p:nvCxnSpPr>
          <p:cNvPr id="5" name="Rechte verbindingslijn 4">
            <a:extLst>
              <a:ext uri="{FF2B5EF4-FFF2-40B4-BE49-F238E27FC236}">
                <a16:creationId xmlns:a16="http://schemas.microsoft.com/office/drawing/2014/main" id="{DE740D16-8EEA-40AA-8EFC-65D22034332A}"/>
              </a:ext>
            </a:extLst>
          </p:cNvPr>
          <p:cNvCxnSpPr>
            <a:cxnSpLocks/>
          </p:cNvCxnSpPr>
          <p:nvPr/>
        </p:nvCxnSpPr>
        <p:spPr>
          <a:xfrm>
            <a:off x="10260419" y="5390707"/>
            <a:ext cx="0" cy="765137"/>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sp>
        <p:nvSpPr>
          <p:cNvPr id="7" name="Tekstvak 6">
            <a:extLst>
              <a:ext uri="{FF2B5EF4-FFF2-40B4-BE49-F238E27FC236}">
                <a16:creationId xmlns:a16="http://schemas.microsoft.com/office/drawing/2014/main" id="{59A6285F-FE04-43F5-9498-544225153BD5}"/>
              </a:ext>
            </a:extLst>
          </p:cNvPr>
          <p:cNvSpPr txBox="1"/>
          <p:nvPr/>
        </p:nvSpPr>
        <p:spPr>
          <a:xfrm>
            <a:off x="9931166" y="6305785"/>
            <a:ext cx="733647" cy="369332"/>
          </a:xfrm>
          <a:prstGeom prst="rect">
            <a:avLst/>
          </a:prstGeom>
          <a:noFill/>
        </p:spPr>
        <p:txBody>
          <a:bodyPr wrap="square" rtlCol="0">
            <a:spAutoFit/>
          </a:bodyPr>
          <a:lstStyle/>
          <a:p>
            <a:r>
              <a:rPr lang="nl-NL" dirty="0"/>
              <a:t>8cm</a:t>
            </a:r>
          </a:p>
        </p:txBody>
      </p:sp>
      <p:sp>
        <p:nvSpPr>
          <p:cNvPr id="9" name="Tekstvak 8">
            <a:extLst>
              <a:ext uri="{FF2B5EF4-FFF2-40B4-BE49-F238E27FC236}">
                <a16:creationId xmlns:a16="http://schemas.microsoft.com/office/drawing/2014/main" id="{75041A4C-EC44-4555-BCA0-786FD7D55ED2}"/>
              </a:ext>
            </a:extLst>
          </p:cNvPr>
          <p:cNvSpPr txBox="1"/>
          <p:nvPr/>
        </p:nvSpPr>
        <p:spPr>
          <a:xfrm>
            <a:off x="10201966" y="5566910"/>
            <a:ext cx="733647" cy="369332"/>
          </a:xfrm>
          <a:prstGeom prst="rect">
            <a:avLst/>
          </a:prstGeom>
          <a:noFill/>
        </p:spPr>
        <p:txBody>
          <a:bodyPr wrap="square" rtlCol="0">
            <a:spAutoFit/>
          </a:bodyPr>
          <a:lstStyle/>
          <a:p>
            <a:r>
              <a:rPr lang="nl-NL" dirty="0"/>
              <a:t>4cm</a:t>
            </a:r>
          </a:p>
        </p:txBody>
      </p:sp>
      <p:sp>
        <p:nvSpPr>
          <p:cNvPr id="10" name="Tekstvak 9">
            <a:extLst>
              <a:ext uri="{FF2B5EF4-FFF2-40B4-BE49-F238E27FC236}">
                <a16:creationId xmlns:a16="http://schemas.microsoft.com/office/drawing/2014/main" id="{FF9FD8CD-A63C-4546-8F63-EDDEB43BBA31}"/>
              </a:ext>
            </a:extLst>
          </p:cNvPr>
          <p:cNvSpPr txBox="1"/>
          <p:nvPr/>
        </p:nvSpPr>
        <p:spPr>
          <a:xfrm>
            <a:off x="8729330" y="4163072"/>
            <a:ext cx="733647" cy="369332"/>
          </a:xfrm>
          <a:prstGeom prst="rect">
            <a:avLst/>
          </a:prstGeom>
          <a:noFill/>
        </p:spPr>
        <p:txBody>
          <a:bodyPr wrap="square" rtlCol="0">
            <a:spAutoFit/>
          </a:bodyPr>
          <a:lstStyle/>
          <a:p>
            <a:r>
              <a:rPr lang="nl-NL" dirty="0"/>
              <a:t>16cm</a:t>
            </a:r>
          </a:p>
        </p:txBody>
      </p:sp>
      <p:sp>
        <p:nvSpPr>
          <p:cNvPr id="4" name="Gelijkbenige driehoek 3">
            <a:extLst>
              <a:ext uri="{FF2B5EF4-FFF2-40B4-BE49-F238E27FC236}">
                <a16:creationId xmlns:a16="http://schemas.microsoft.com/office/drawing/2014/main" id="{0AD6960D-0561-4A17-917D-8850CD918712}"/>
              </a:ext>
            </a:extLst>
          </p:cNvPr>
          <p:cNvSpPr/>
          <p:nvPr/>
        </p:nvSpPr>
        <p:spPr>
          <a:xfrm>
            <a:off x="6480313" y="3657600"/>
            <a:ext cx="1391478" cy="1192696"/>
          </a:xfrm>
          <a:prstGeom prst="triangl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nl-NL"/>
          </a:p>
        </p:txBody>
      </p:sp>
      <p:cxnSp>
        <p:nvCxnSpPr>
          <p:cNvPr id="11" name="Rechte verbindingslijn 10">
            <a:extLst>
              <a:ext uri="{FF2B5EF4-FFF2-40B4-BE49-F238E27FC236}">
                <a16:creationId xmlns:a16="http://schemas.microsoft.com/office/drawing/2014/main" id="{D74D43A6-00AF-4DB5-B661-D721A53198A6}"/>
              </a:ext>
            </a:extLst>
          </p:cNvPr>
          <p:cNvCxnSpPr>
            <a:cxnSpLocks/>
            <a:stCxn id="4" idx="0"/>
            <a:endCxn id="4" idx="3"/>
          </p:cNvCxnSpPr>
          <p:nvPr/>
        </p:nvCxnSpPr>
        <p:spPr>
          <a:xfrm>
            <a:off x="7176052" y="3657600"/>
            <a:ext cx="0" cy="1192696"/>
          </a:xfrm>
          <a:prstGeom prst="line">
            <a:avLst/>
          </a:prstGeom>
          <a:ln w="76200">
            <a:solidFill>
              <a:srgbClr val="0070C0"/>
            </a:solidFill>
          </a:ln>
        </p:spPr>
        <p:style>
          <a:lnRef idx="1">
            <a:schemeClr val="accent1"/>
          </a:lnRef>
          <a:fillRef idx="0">
            <a:schemeClr val="accent1"/>
          </a:fillRef>
          <a:effectRef idx="0">
            <a:schemeClr val="accent1"/>
          </a:effectRef>
          <a:fontRef idx="minor">
            <a:schemeClr val="tx1"/>
          </a:fontRef>
        </p:style>
      </p:cxnSp>
      <p:sp>
        <p:nvSpPr>
          <p:cNvPr id="12" name="Tekstvak 11">
            <a:extLst>
              <a:ext uri="{FF2B5EF4-FFF2-40B4-BE49-F238E27FC236}">
                <a16:creationId xmlns:a16="http://schemas.microsoft.com/office/drawing/2014/main" id="{8749182B-C8AB-49FF-9AA2-4B7FE5C72AE4}"/>
              </a:ext>
            </a:extLst>
          </p:cNvPr>
          <p:cNvSpPr txBox="1"/>
          <p:nvPr/>
        </p:nvSpPr>
        <p:spPr>
          <a:xfrm>
            <a:off x="7181950" y="4163072"/>
            <a:ext cx="733647" cy="369332"/>
          </a:xfrm>
          <a:prstGeom prst="rect">
            <a:avLst/>
          </a:prstGeom>
          <a:noFill/>
        </p:spPr>
        <p:txBody>
          <a:bodyPr wrap="square" rtlCol="0">
            <a:spAutoFit/>
          </a:bodyPr>
          <a:lstStyle/>
          <a:p>
            <a:r>
              <a:rPr lang="nl-NL" dirty="0"/>
              <a:t>4cm</a:t>
            </a:r>
          </a:p>
        </p:txBody>
      </p:sp>
      <p:sp>
        <p:nvSpPr>
          <p:cNvPr id="13" name="Tekstvak 12">
            <a:extLst>
              <a:ext uri="{FF2B5EF4-FFF2-40B4-BE49-F238E27FC236}">
                <a16:creationId xmlns:a16="http://schemas.microsoft.com/office/drawing/2014/main" id="{308B5171-F483-41EA-B7EC-542098848EAB}"/>
              </a:ext>
            </a:extLst>
          </p:cNvPr>
          <p:cNvSpPr txBox="1"/>
          <p:nvPr/>
        </p:nvSpPr>
        <p:spPr>
          <a:xfrm>
            <a:off x="6950961" y="5041064"/>
            <a:ext cx="733647" cy="369332"/>
          </a:xfrm>
          <a:prstGeom prst="rect">
            <a:avLst/>
          </a:prstGeom>
          <a:noFill/>
        </p:spPr>
        <p:txBody>
          <a:bodyPr wrap="square" rtlCol="0">
            <a:spAutoFit/>
          </a:bodyPr>
          <a:lstStyle/>
          <a:p>
            <a:r>
              <a:rPr lang="nl-NL" dirty="0"/>
              <a:t>8cm</a:t>
            </a:r>
          </a:p>
        </p:txBody>
      </p:sp>
      <p:sp>
        <p:nvSpPr>
          <p:cNvPr id="14" name="Tekstvak 13">
            <a:extLst>
              <a:ext uri="{FF2B5EF4-FFF2-40B4-BE49-F238E27FC236}">
                <a16:creationId xmlns:a16="http://schemas.microsoft.com/office/drawing/2014/main" id="{1C95D962-2CE5-4A17-9B5B-0E1C006252BF}"/>
              </a:ext>
            </a:extLst>
          </p:cNvPr>
          <p:cNvSpPr txBox="1"/>
          <p:nvPr/>
        </p:nvSpPr>
        <p:spPr>
          <a:xfrm>
            <a:off x="7012524" y="5954007"/>
            <a:ext cx="1437861" cy="369332"/>
          </a:xfrm>
          <a:prstGeom prst="rect">
            <a:avLst/>
          </a:prstGeom>
          <a:noFill/>
        </p:spPr>
        <p:txBody>
          <a:bodyPr wrap="square" rtlCol="0">
            <a:spAutoFit/>
          </a:bodyPr>
          <a:lstStyle/>
          <a:p>
            <a:r>
              <a:rPr lang="nl-NL" dirty="0"/>
              <a:t>Grondvlak</a:t>
            </a:r>
          </a:p>
        </p:txBody>
      </p:sp>
      <p:cxnSp>
        <p:nvCxnSpPr>
          <p:cNvPr id="16" name="Verbindingslijn: gekromd 15">
            <a:extLst>
              <a:ext uri="{FF2B5EF4-FFF2-40B4-BE49-F238E27FC236}">
                <a16:creationId xmlns:a16="http://schemas.microsoft.com/office/drawing/2014/main" id="{66D25DE1-55F7-4A17-BF27-86FEB8E4CD81}"/>
              </a:ext>
            </a:extLst>
          </p:cNvPr>
          <p:cNvCxnSpPr>
            <a:cxnSpLocks/>
          </p:cNvCxnSpPr>
          <p:nvPr/>
        </p:nvCxnSpPr>
        <p:spPr>
          <a:xfrm flipV="1">
            <a:off x="8314985" y="5566910"/>
            <a:ext cx="1445714" cy="631006"/>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Verbindingslijn: gekromd 19">
            <a:extLst>
              <a:ext uri="{FF2B5EF4-FFF2-40B4-BE49-F238E27FC236}">
                <a16:creationId xmlns:a16="http://schemas.microsoft.com/office/drawing/2014/main" id="{AD3B2760-FEAE-4B27-B13A-0C262AB1D99B}"/>
              </a:ext>
            </a:extLst>
          </p:cNvPr>
          <p:cNvCxnSpPr/>
          <p:nvPr/>
        </p:nvCxnSpPr>
        <p:spPr>
          <a:xfrm rot="16200000" flipV="1">
            <a:off x="6525333" y="5208080"/>
            <a:ext cx="817735" cy="483704"/>
          </a:xfrm>
          <a:prstGeom prst="curvedConnector3">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17383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964E3B0-E7E5-4D64-84F9-52D4691ED918}"/>
              </a:ext>
            </a:extLst>
          </p:cNvPr>
          <p:cNvSpPr>
            <a:spLocks noGrp="1"/>
          </p:cNvSpPr>
          <p:nvPr>
            <p:ph type="title"/>
          </p:nvPr>
        </p:nvSpPr>
        <p:spPr/>
        <p:txBody>
          <a:bodyPr/>
          <a:lstStyle/>
          <a:p>
            <a:r>
              <a:rPr lang="nl-NL" dirty="0"/>
              <a:t>Piramide</a:t>
            </a:r>
          </a:p>
        </p:txBody>
      </p:sp>
      <p:sp>
        <p:nvSpPr>
          <p:cNvPr id="3" name="Tijdelijke aanduiding voor inhoud 2">
            <a:extLst>
              <a:ext uri="{FF2B5EF4-FFF2-40B4-BE49-F238E27FC236}">
                <a16:creationId xmlns:a16="http://schemas.microsoft.com/office/drawing/2014/main" id="{A14FEB05-3F07-423C-BB32-32EAE04270AE}"/>
              </a:ext>
            </a:extLst>
          </p:cNvPr>
          <p:cNvSpPr>
            <a:spLocks noGrp="1"/>
          </p:cNvSpPr>
          <p:nvPr>
            <p:ph idx="1"/>
          </p:nvPr>
        </p:nvSpPr>
        <p:spPr>
          <a:xfrm>
            <a:off x="581192" y="1868558"/>
            <a:ext cx="11029615" cy="4863546"/>
          </a:xfrm>
        </p:spPr>
        <p:txBody>
          <a:bodyPr>
            <a:normAutofit/>
          </a:bodyPr>
          <a:lstStyle/>
          <a:p>
            <a:r>
              <a:rPr lang="nl-NL" dirty="0" err="1"/>
              <a:t>Vpiramide</a:t>
            </a:r>
            <a:r>
              <a:rPr lang="nl-NL" dirty="0"/>
              <a:t> = G x hoogte : 3</a:t>
            </a:r>
          </a:p>
          <a:p>
            <a:r>
              <a:rPr lang="nl-NL" dirty="0" err="1"/>
              <a:t>Vpriamide</a:t>
            </a:r>
            <a:r>
              <a:rPr lang="nl-NL" dirty="0"/>
              <a:t> = G x hoogte x 1/3 </a:t>
            </a:r>
          </a:p>
          <a:p>
            <a:endParaRPr lang="nl-NL" dirty="0"/>
          </a:p>
          <a:p>
            <a:r>
              <a:rPr lang="nl-NL" dirty="0"/>
              <a:t>Een piramide kent verschillende vormen grondvlak </a:t>
            </a:r>
          </a:p>
          <a:p>
            <a:pPr marL="0" indent="0">
              <a:buNone/>
            </a:pPr>
            <a:r>
              <a:rPr lang="nl-NL" dirty="0"/>
              <a:t>	(Driehoek, vierkant, vierhoek, rechthoek)</a:t>
            </a:r>
          </a:p>
          <a:p>
            <a:r>
              <a:rPr lang="nl-NL" dirty="0"/>
              <a:t>Het grondvlak is een driehoek</a:t>
            </a:r>
          </a:p>
          <a:p>
            <a:r>
              <a:rPr lang="nl-NL" dirty="0"/>
              <a:t>G = basis x hoogte : 2</a:t>
            </a:r>
          </a:p>
          <a:p>
            <a:r>
              <a:rPr lang="nl-NL" dirty="0"/>
              <a:t>G = 15 x 8 : 2 = 60 cm²</a:t>
            </a:r>
          </a:p>
          <a:p>
            <a:r>
              <a:rPr lang="nl-NL" dirty="0"/>
              <a:t>Hoogte = 1,3 dm = 13 cm</a:t>
            </a:r>
          </a:p>
          <a:p>
            <a:r>
              <a:rPr lang="nl-NL" dirty="0"/>
              <a:t>V = 60 x 13 : 3 = 260 cm³</a:t>
            </a:r>
          </a:p>
        </p:txBody>
      </p:sp>
      <p:pic>
        <p:nvPicPr>
          <p:cNvPr id="5" name="Afbeelding 4">
            <a:extLst>
              <a:ext uri="{FF2B5EF4-FFF2-40B4-BE49-F238E27FC236}">
                <a16:creationId xmlns:a16="http://schemas.microsoft.com/office/drawing/2014/main" id="{4005F086-9D6E-4FDD-8D7E-E848A78BB1F3}"/>
              </a:ext>
            </a:extLst>
          </p:cNvPr>
          <p:cNvPicPr>
            <a:picLocks noChangeAspect="1"/>
          </p:cNvPicPr>
          <p:nvPr/>
        </p:nvPicPr>
        <p:blipFill rotWithShape="1">
          <a:blip r:embed="rId2">
            <a:extLst>
              <a:ext uri="{28A0092B-C50C-407E-A947-70E740481C1C}">
                <a14:useLocalDpi xmlns:a14="http://schemas.microsoft.com/office/drawing/2010/main" val="0"/>
              </a:ext>
            </a:extLst>
          </a:blip>
          <a:srcRect l="6736" r="12842"/>
          <a:stretch/>
        </p:blipFill>
        <p:spPr>
          <a:xfrm>
            <a:off x="8381998" y="3429000"/>
            <a:ext cx="3639627" cy="3401742"/>
          </a:xfrm>
          <a:prstGeom prst="rect">
            <a:avLst/>
          </a:prstGeom>
        </p:spPr>
      </p:pic>
      <p:grpSp>
        <p:nvGrpSpPr>
          <p:cNvPr id="16" name="Groep 15">
            <a:extLst>
              <a:ext uri="{FF2B5EF4-FFF2-40B4-BE49-F238E27FC236}">
                <a16:creationId xmlns:a16="http://schemas.microsoft.com/office/drawing/2014/main" id="{52E14DEC-DCD2-4460-AFBC-F0B3C80D3019}"/>
              </a:ext>
            </a:extLst>
          </p:cNvPr>
          <p:cNvGrpSpPr/>
          <p:nvPr/>
        </p:nvGrpSpPr>
        <p:grpSpPr>
          <a:xfrm>
            <a:off x="4290866" y="2370811"/>
            <a:ext cx="2875721" cy="523462"/>
            <a:chOff x="4290866" y="2370811"/>
            <a:chExt cx="2875721" cy="523462"/>
          </a:xfrm>
        </p:grpSpPr>
        <p:sp>
          <p:nvSpPr>
            <p:cNvPr id="4" name="Tekstvak 3">
              <a:extLst>
                <a:ext uri="{FF2B5EF4-FFF2-40B4-BE49-F238E27FC236}">
                  <a16:creationId xmlns:a16="http://schemas.microsoft.com/office/drawing/2014/main" id="{6BFE8085-0907-414D-A6D8-BAE2EC8D431D}"/>
                </a:ext>
              </a:extLst>
            </p:cNvPr>
            <p:cNvSpPr txBox="1"/>
            <p:nvPr/>
          </p:nvSpPr>
          <p:spPr>
            <a:xfrm>
              <a:off x="4290866" y="2439590"/>
              <a:ext cx="2875721" cy="369332"/>
            </a:xfrm>
            <a:prstGeom prst="rect">
              <a:avLst/>
            </a:prstGeom>
            <a:noFill/>
          </p:spPr>
          <p:txBody>
            <a:bodyPr wrap="square" rtlCol="0">
              <a:spAutoFit/>
            </a:bodyPr>
            <a:lstStyle/>
            <a:p>
              <a:r>
                <a:rPr lang="nl-NL" dirty="0">
                  <a:sym typeface="Wingdings" panose="05000000000000000000" pitchFamily="2" charset="2"/>
                </a:rPr>
                <a:t> </a:t>
              </a:r>
              <a:r>
                <a:rPr lang="nl-NL" dirty="0"/>
                <a:t>Dit is dezelfde formule</a:t>
              </a:r>
            </a:p>
          </p:txBody>
        </p:sp>
        <p:grpSp>
          <p:nvGrpSpPr>
            <p:cNvPr id="11" name="Groep 10">
              <a:extLst>
                <a:ext uri="{FF2B5EF4-FFF2-40B4-BE49-F238E27FC236}">
                  <a16:creationId xmlns:a16="http://schemas.microsoft.com/office/drawing/2014/main" id="{02B903FA-C43C-4B01-9240-BD8AA3C8E570}"/>
                </a:ext>
              </a:extLst>
            </p:cNvPr>
            <p:cNvGrpSpPr/>
            <p:nvPr/>
          </p:nvGrpSpPr>
          <p:grpSpPr>
            <a:xfrm>
              <a:off x="4293704" y="2370811"/>
              <a:ext cx="99389" cy="523462"/>
              <a:chOff x="4194315" y="3127513"/>
              <a:chExt cx="99389" cy="523462"/>
            </a:xfrm>
          </p:grpSpPr>
          <p:cxnSp>
            <p:nvCxnSpPr>
              <p:cNvPr id="7" name="Rechte verbindingslijn 6">
                <a:extLst>
                  <a:ext uri="{FF2B5EF4-FFF2-40B4-BE49-F238E27FC236}">
                    <a16:creationId xmlns:a16="http://schemas.microsoft.com/office/drawing/2014/main" id="{B35AA14E-6DCE-4F49-9D5E-6DE27D7D5223}"/>
                  </a:ext>
                </a:extLst>
              </p:cNvPr>
              <p:cNvCxnSpPr/>
              <p:nvPr/>
            </p:nvCxnSpPr>
            <p:spPr>
              <a:xfrm>
                <a:off x="4293704" y="3127513"/>
                <a:ext cx="0" cy="51683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 name="Rechte verbindingslijn 8">
                <a:extLst>
                  <a:ext uri="{FF2B5EF4-FFF2-40B4-BE49-F238E27FC236}">
                    <a16:creationId xmlns:a16="http://schemas.microsoft.com/office/drawing/2014/main" id="{92F4D516-E4F7-4AEE-8591-4B9C8C03E30E}"/>
                  </a:ext>
                </a:extLst>
              </p:cNvPr>
              <p:cNvCxnSpPr/>
              <p:nvPr/>
            </p:nvCxnSpPr>
            <p:spPr>
              <a:xfrm flipH="1">
                <a:off x="4200939" y="3127513"/>
                <a:ext cx="92765"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Rechte verbindingslijn 9">
                <a:extLst>
                  <a:ext uri="{FF2B5EF4-FFF2-40B4-BE49-F238E27FC236}">
                    <a16:creationId xmlns:a16="http://schemas.microsoft.com/office/drawing/2014/main" id="{1B5F3E30-0020-484F-8B53-546C52FBC919}"/>
                  </a:ext>
                </a:extLst>
              </p:cNvPr>
              <p:cNvCxnSpPr/>
              <p:nvPr/>
            </p:nvCxnSpPr>
            <p:spPr>
              <a:xfrm flipH="1">
                <a:off x="4194315" y="3650975"/>
                <a:ext cx="92765" cy="0"/>
              </a:xfrm>
              <a:prstGeom prst="line">
                <a:avLst/>
              </a:prstGeom>
              <a:ln w="38100"/>
            </p:spPr>
            <p:style>
              <a:lnRef idx="1">
                <a:schemeClr val="accent1"/>
              </a:lnRef>
              <a:fillRef idx="0">
                <a:schemeClr val="accent1"/>
              </a:fillRef>
              <a:effectRef idx="0">
                <a:schemeClr val="accent1"/>
              </a:effectRef>
              <a:fontRef idx="minor">
                <a:schemeClr val="tx1"/>
              </a:fontRef>
            </p:style>
          </p:cxnSp>
        </p:grpSp>
      </p:grpSp>
      <p:sp>
        <p:nvSpPr>
          <p:cNvPr id="12" name="Rechthoekige driehoek 11">
            <a:extLst>
              <a:ext uri="{FF2B5EF4-FFF2-40B4-BE49-F238E27FC236}">
                <a16:creationId xmlns:a16="http://schemas.microsoft.com/office/drawing/2014/main" id="{40D8803C-3B2B-48B5-9F47-0032F515BE9D}"/>
              </a:ext>
            </a:extLst>
          </p:cNvPr>
          <p:cNvSpPr/>
          <p:nvPr/>
        </p:nvSpPr>
        <p:spPr>
          <a:xfrm flipH="1">
            <a:off x="7786602" y="2141879"/>
            <a:ext cx="1603513" cy="101380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 name="Tekstvak 12">
            <a:extLst>
              <a:ext uri="{FF2B5EF4-FFF2-40B4-BE49-F238E27FC236}">
                <a16:creationId xmlns:a16="http://schemas.microsoft.com/office/drawing/2014/main" id="{BA74A7CF-90EA-4317-B6CB-02F2F4E34FA3}"/>
              </a:ext>
            </a:extLst>
          </p:cNvPr>
          <p:cNvSpPr txBox="1"/>
          <p:nvPr/>
        </p:nvSpPr>
        <p:spPr>
          <a:xfrm>
            <a:off x="9950499" y="1868558"/>
            <a:ext cx="1802294" cy="369332"/>
          </a:xfrm>
          <a:prstGeom prst="rect">
            <a:avLst/>
          </a:prstGeom>
          <a:noFill/>
        </p:spPr>
        <p:txBody>
          <a:bodyPr wrap="square" rtlCol="0">
            <a:spAutoFit/>
          </a:bodyPr>
          <a:lstStyle/>
          <a:p>
            <a:r>
              <a:rPr lang="nl-NL" dirty="0"/>
              <a:t>Grondvlak</a:t>
            </a:r>
          </a:p>
        </p:txBody>
      </p:sp>
      <p:sp>
        <p:nvSpPr>
          <p:cNvPr id="14" name="Tekstvak 13">
            <a:extLst>
              <a:ext uri="{FF2B5EF4-FFF2-40B4-BE49-F238E27FC236}">
                <a16:creationId xmlns:a16="http://schemas.microsoft.com/office/drawing/2014/main" id="{7B7A97C8-2DDB-4D69-93D8-58A54BED42A3}"/>
              </a:ext>
            </a:extLst>
          </p:cNvPr>
          <p:cNvSpPr txBox="1"/>
          <p:nvPr/>
        </p:nvSpPr>
        <p:spPr>
          <a:xfrm>
            <a:off x="8148205" y="3198547"/>
            <a:ext cx="1802294" cy="369332"/>
          </a:xfrm>
          <a:prstGeom prst="rect">
            <a:avLst/>
          </a:prstGeom>
          <a:noFill/>
        </p:spPr>
        <p:txBody>
          <a:bodyPr wrap="square" rtlCol="0">
            <a:spAutoFit/>
          </a:bodyPr>
          <a:lstStyle/>
          <a:p>
            <a:r>
              <a:rPr lang="nl-NL" dirty="0"/>
              <a:t>15 cm</a:t>
            </a:r>
          </a:p>
        </p:txBody>
      </p:sp>
      <p:sp>
        <p:nvSpPr>
          <p:cNvPr id="15" name="Tekstvak 14">
            <a:extLst>
              <a:ext uri="{FF2B5EF4-FFF2-40B4-BE49-F238E27FC236}">
                <a16:creationId xmlns:a16="http://schemas.microsoft.com/office/drawing/2014/main" id="{9FA86CAA-7CEE-402C-BC88-4084779C660C}"/>
              </a:ext>
            </a:extLst>
          </p:cNvPr>
          <p:cNvSpPr txBox="1"/>
          <p:nvPr/>
        </p:nvSpPr>
        <p:spPr>
          <a:xfrm>
            <a:off x="9599314" y="2529323"/>
            <a:ext cx="1802294" cy="369332"/>
          </a:xfrm>
          <a:prstGeom prst="rect">
            <a:avLst/>
          </a:prstGeom>
          <a:noFill/>
        </p:spPr>
        <p:txBody>
          <a:bodyPr wrap="square" rtlCol="0">
            <a:spAutoFit/>
          </a:bodyPr>
          <a:lstStyle/>
          <a:p>
            <a:r>
              <a:rPr lang="nl-NL" dirty="0"/>
              <a:t>8 cm</a:t>
            </a:r>
          </a:p>
        </p:txBody>
      </p:sp>
    </p:spTree>
    <p:extLst>
      <p:ext uri="{BB962C8B-B14F-4D97-AF65-F5344CB8AC3E}">
        <p14:creationId xmlns:p14="http://schemas.microsoft.com/office/powerpoint/2010/main" val="2913620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0E8993-D9B3-43AA-B702-E47CD2218F3F}"/>
              </a:ext>
            </a:extLst>
          </p:cNvPr>
          <p:cNvSpPr>
            <a:spLocks noGrp="1"/>
          </p:cNvSpPr>
          <p:nvPr>
            <p:ph type="title"/>
          </p:nvPr>
        </p:nvSpPr>
        <p:spPr/>
        <p:txBody>
          <a:bodyPr/>
          <a:lstStyle/>
          <a:p>
            <a:r>
              <a:rPr lang="nl-NL" dirty="0"/>
              <a:t>Kegel</a:t>
            </a:r>
          </a:p>
        </p:txBody>
      </p:sp>
      <p:sp>
        <p:nvSpPr>
          <p:cNvPr id="3" name="Tijdelijke aanduiding voor inhoud 2">
            <a:extLst>
              <a:ext uri="{FF2B5EF4-FFF2-40B4-BE49-F238E27FC236}">
                <a16:creationId xmlns:a16="http://schemas.microsoft.com/office/drawing/2014/main" id="{91EE340C-6F63-4ABC-96AE-046CA8B414A2}"/>
              </a:ext>
            </a:extLst>
          </p:cNvPr>
          <p:cNvSpPr>
            <a:spLocks noGrp="1"/>
          </p:cNvSpPr>
          <p:nvPr>
            <p:ph idx="1"/>
          </p:nvPr>
        </p:nvSpPr>
        <p:spPr>
          <a:xfrm>
            <a:off x="581192" y="2180496"/>
            <a:ext cx="11029615" cy="4368585"/>
          </a:xfrm>
        </p:spPr>
        <p:txBody>
          <a:bodyPr/>
          <a:lstStyle/>
          <a:p>
            <a:r>
              <a:rPr lang="nl-NL" dirty="0" err="1"/>
              <a:t>Vkegel</a:t>
            </a:r>
            <a:r>
              <a:rPr lang="nl-NL" dirty="0"/>
              <a:t> = G x hoogte : 3</a:t>
            </a:r>
          </a:p>
          <a:p>
            <a:r>
              <a:rPr lang="nl-NL" dirty="0" err="1"/>
              <a:t>Vkegel</a:t>
            </a:r>
            <a:r>
              <a:rPr lang="nl-NL" dirty="0"/>
              <a:t> = G x hoogte x 1/3</a:t>
            </a:r>
          </a:p>
          <a:p>
            <a:endParaRPr lang="nl-NL" dirty="0"/>
          </a:p>
          <a:p>
            <a:r>
              <a:rPr lang="nl-NL" dirty="0"/>
              <a:t>Het grondvlak is altijd een cirkel</a:t>
            </a:r>
          </a:p>
          <a:p>
            <a:r>
              <a:rPr lang="nl-NL" dirty="0"/>
              <a:t>G = r x r x π </a:t>
            </a:r>
          </a:p>
          <a:p>
            <a:r>
              <a:rPr lang="nl-NL" dirty="0"/>
              <a:t>G = 6 x 6 x </a:t>
            </a:r>
            <a:r>
              <a:rPr lang="el-GR" dirty="0"/>
              <a:t>π</a:t>
            </a:r>
            <a:r>
              <a:rPr lang="nl-NL" dirty="0"/>
              <a:t> = ongeveer 113,10 cm²</a:t>
            </a:r>
          </a:p>
          <a:p>
            <a:r>
              <a:rPr lang="nl-NL" dirty="0"/>
              <a:t>Hoogte = 8 cm</a:t>
            </a:r>
          </a:p>
          <a:p>
            <a:r>
              <a:rPr lang="nl-NL" dirty="0"/>
              <a:t>V = 113,1 x 8 : 3 = 301,6 cm³</a:t>
            </a:r>
          </a:p>
          <a:p>
            <a:endParaRPr lang="nl-NL" dirty="0"/>
          </a:p>
        </p:txBody>
      </p:sp>
      <p:pic>
        <p:nvPicPr>
          <p:cNvPr id="2050" name="Picture 2" descr="Nieuwe pagina 1">
            <a:extLst>
              <a:ext uri="{FF2B5EF4-FFF2-40B4-BE49-F238E27FC236}">
                <a16:creationId xmlns:a16="http://schemas.microsoft.com/office/drawing/2014/main" id="{0AF4247C-ECDD-449B-9617-BDDD7C4A4A8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60559"/>
          <a:stretch/>
        </p:blipFill>
        <p:spPr bwMode="auto">
          <a:xfrm>
            <a:off x="8101147" y="2015123"/>
            <a:ext cx="3381104" cy="3843676"/>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oep 4">
            <a:extLst>
              <a:ext uri="{FF2B5EF4-FFF2-40B4-BE49-F238E27FC236}">
                <a16:creationId xmlns:a16="http://schemas.microsoft.com/office/drawing/2014/main" id="{90E9B3F7-B826-426A-9CD2-DB47EC18C013}"/>
              </a:ext>
            </a:extLst>
          </p:cNvPr>
          <p:cNvGrpSpPr/>
          <p:nvPr/>
        </p:nvGrpSpPr>
        <p:grpSpPr>
          <a:xfrm>
            <a:off x="4290866" y="2670036"/>
            <a:ext cx="2875721" cy="523462"/>
            <a:chOff x="4290866" y="2370811"/>
            <a:chExt cx="2875721" cy="523462"/>
          </a:xfrm>
        </p:grpSpPr>
        <p:sp>
          <p:nvSpPr>
            <p:cNvPr id="6" name="Tekstvak 5">
              <a:extLst>
                <a:ext uri="{FF2B5EF4-FFF2-40B4-BE49-F238E27FC236}">
                  <a16:creationId xmlns:a16="http://schemas.microsoft.com/office/drawing/2014/main" id="{E9719841-A1C0-45C5-AA8D-AF16E596174A}"/>
                </a:ext>
              </a:extLst>
            </p:cNvPr>
            <p:cNvSpPr txBox="1"/>
            <p:nvPr/>
          </p:nvSpPr>
          <p:spPr>
            <a:xfrm>
              <a:off x="4290866" y="2439590"/>
              <a:ext cx="2875721" cy="369332"/>
            </a:xfrm>
            <a:prstGeom prst="rect">
              <a:avLst/>
            </a:prstGeom>
            <a:noFill/>
          </p:spPr>
          <p:txBody>
            <a:bodyPr wrap="square" rtlCol="0">
              <a:spAutoFit/>
            </a:bodyPr>
            <a:lstStyle/>
            <a:p>
              <a:r>
                <a:rPr lang="nl-NL" dirty="0">
                  <a:sym typeface="Wingdings" panose="05000000000000000000" pitchFamily="2" charset="2"/>
                </a:rPr>
                <a:t> </a:t>
              </a:r>
              <a:r>
                <a:rPr lang="nl-NL" dirty="0"/>
                <a:t>Dit is dezelfde formule</a:t>
              </a:r>
            </a:p>
          </p:txBody>
        </p:sp>
        <p:grpSp>
          <p:nvGrpSpPr>
            <p:cNvPr id="7" name="Groep 6">
              <a:extLst>
                <a:ext uri="{FF2B5EF4-FFF2-40B4-BE49-F238E27FC236}">
                  <a16:creationId xmlns:a16="http://schemas.microsoft.com/office/drawing/2014/main" id="{90A42941-B8FF-495D-B670-2AD843F6790A}"/>
                </a:ext>
              </a:extLst>
            </p:cNvPr>
            <p:cNvGrpSpPr/>
            <p:nvPr/>
          </p:nvGrpSpPr>
          <p:grpSpPr>
            <a:xfrm>
              <a:off x="4293704" y="2370811"/>
              <a:ext cx="99389" cy="523462"/>
              <a:chOff x="4194315" y="3127513"/>
              <a:chExt cx="99389" cy="523462"/>
            </a:xfrm>
          </p:grpSpPr>
          <p:cxnSp>
            <p:nvCxnSpPr>
              <p:cNvPr id="8" name="Rechte verbindingslijn 7">
                <a:extLst>
                  <a:ext uri="{FF2B5EF4-FFF2-40B4-BE49-F238E27FC236}">
                    <a16:creationId xmlns:a16="http://schemas.microsoft.com/office/drawing/2014/main" id="{86A1B44D-1F77-4D11-AE8C-546B9300051E}"/>
                  </a:ext>
                </a:extLst>
              </p:cNvPr>
              <p:cNvCxnSpPr/>
              <p:nvPr/>
            </p:nvCxnSpPr>
            <p:spPr>
              <a:xfrm>
                <a:off x="4293704" y="3127513"/>
                <a:ext cx="0" cy="51683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 name="Rechte verbindingslijn 8">
                <a:extLst>
                  <a:ext uri="{FF2B5EF4-FFF2-40B4-BE49-F238E27FC236}">
                    <a16:creationId xmlns:a16="http://schemas.microsoft.com/office/drawing/2014/main" id="{058314DD-A82D-4B12-A9ED-56564EAB2964}"/>
                  </a:ext>
                </a:extLst>
              </p:cNvPr>
              <p:cNvCxnSpPr/>
              <p:nvPr/>
            </p:nvCxnSpPr>
            <p:spPr>
              <a:xfrm flipH="1">
                <a:off x="4200939" y="3127513"/>
                <a:ext cx="92765"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Rechte verbindingslijn 9">
                <a:extLst>
                  <a:ext uri="{FF2B5EF4-FFF2-40B4-BE49-F238E27FC236}">
                    <a16:creationId xmlns:a16="http://schemas.microsoft.com/office/drawing/2014/main" id="{DB8F32AA-4E5A-4BFB-B354-319CFB40B68A}"/>
                  </a:ext>
                </a:extLst>
              </p:cNvPr>
              <p:cNvCxnSpPr/>
              <p:nvPr/>
            </p:nvCxnSpPr>
            <p:spPr>
              <a:xfrm flipH="1">
                <a:off x="4194315" y="3650975"/>
                <a:ext cx="92765" cy="0"/>
              </a:xfrm>
              <a:prstGeom prst="line">
                <a:avLst/>
              </a:prstGeom>
              <a:ln w="38100"/>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3268720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B00E4F-D9AA-476A-93B6-B9CD2BD57D38}"/>
              </a:ext>
            </a:extLst>
          </p:cNvPr>
          <p:cNvSpPr>
            <a:spLocks noGrp="1"/>
          </p:cNvSpPr>
          <p:nvPr>
            <p:ph type="title"/>
          </p:nvPr>
        </p:nvSpPr>
        <p:spPr/>
        <p:txBody>
          <a:bodyPr/>
          <a:lstStyle/>
          <a:p>
            <a:r>
              <a:rPr lang="nl-NL" dirty="0"/>
              <a:t>Begrippen</a:t>
            </a:r>
          </a:p>
        </p:txBody>
      </p:sp>
      <p:sp>
        <p:nvSpPr>
          <p:cNvPr id="3" name="Tijdelijke aanduiding voor inhoud 2">
            <a:extLst>
              <a:ext uri="{FF2B5EF4-FFF2-40B4-BE49-F238E27FC236}">
                <a16:creationId xmlns:a16="http://schemas.microsoft.com/office/drawing/2014/main" id="{8E5C048D-567A-44A3-8A00-B78A8C6F1842}"/>
              </a:ext>
            </a:extLst>
          </p:cNvPr>
          <p:cNvSpPr>
            <a:spLocks noGrp="1"/>
          </p:cNvSpPr>
          <p:nvPr>
            <p:ph idx="1"/>
          </p:nvPr>
        </p:nvSpPr>
        <p:spPr/>
        <p:txBody>
          <a:bodyPr/>
          <a:lstStyle/>
          <a:p>
            <a:r>
              <a:rPr lang="nl-NL" dirty="0"/>
              <a:t>Prisma = Een ruimtelijk figuur waarbij het grondvlak evenwijdig loopt aan het bovenvlak en deze vlakken dezelfde vorm en grootte hebben. Daarnaast kun je een prisma evenwijdig aan het grondvlak in stukken snijden, waarbij de stukken dezelfde vorm en grootte hebben. </a:t>
            </a:r>
          </a:p>
          <a:p>
            <a:pPr lvl="1"/>
            <a:r>
              <a:rPr lang="nl-NL" dirty="0"/>
              <a:t>Het grondvlak van een prisma kan allerlei vormen aannemen: rechthoek, driehoek, vijfhoek, achthoek enz.</a:t>
            </a:r>
          </a:p>
        </p:txBody>
      </p:sp>
    </p:spTree>
    <p:extLst>
      <p:ext uri="{BB962C8B-B14F-4D97-AF65-F5344CB8AC3E}">
        <p14:creationId xmlns:p14="http://schemas.microsoft.com/office/powerpoint/2010/main" val="3320301599"/>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Dividend</Template>
  <TotalTime>157</TotalTime>
  <Words>356</Words>
  <Application>Microsoft Office PowerPoint</Application>
  <PresentationFormat>Breedbeeld</PresentationFormat>
  <Paragraphs>75</Paragraphs>
  <Slides>8</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Corbel</vt:lpstr>
      <vt:lpstr>Gill Sans MT</vt:lpstr>
      <vt:lpstr>Wingdings 2</vt:lpstr>
      <vt:lpstr>Dividend</vt:lpstr>
      <vt:lpstr>Hoofdstuk 10</vt:lpstr>
      <vt:lpstr>Wat gaan we doen ?</vt:lpstr>
      <vt:lpstr>Letters</vt:lpstr>
      <vt:lpstr>Cilinder </vt:lpstr>
      <vt:lpstr>Prisma</vt:lpstr>
      <vt:lpstr>Piramide</vt:lpstr>
      <vt:lpstr>Kegel</vt:lpstr>
      <vt:lpstr>Begrippen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Hoofdstuk 10</dc:title>
  <dc:creator>Charlotte</dc:creator>
  <cp:lastModifiedBy>Nienke Bos</cp:lastModifiedBy>
  <cp:revision>11</cp:revision>
  <dcterms:created xsi:type="dcterms:W3CDTF">2020-04-01T09:58:37Z</dcterms:created>
  <dcterms:modified xsi:type="dcterms:W3CDTF">2020-04-02T20:24:22Z</dcterms:modified>
</cp:coreProperties>
</file>